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9"/>
  </p:notesMasterIdLst>
  <p:sldIdLst>
    <p:sldId id="258" r:id="rId5"/>
    <p:sldId id="260" r:id="rId6"/>
    <p:sldId id="326" r:id="rId7"/>
    <p:sldId id="313" r:id="rId8"/>
    <p:sldId id="350" r:id="rId9"/>
    <p:sldId id="358" r:id="rId10"/>
    <p:sldId id="354" r:id="rId11"/>
    <p:sldId id="355" r:id="rId12"/>
    <p:sldId id="328" r:id="rId13"/>
    <p:sldId id="359" r:id="rId14"/>
    <p:sldId id="346" r:id="rId15"/>
    <p:sldId id="347" r:id="rId16"/>
    <p:sldId id="348" r:id="rId17"/>
    <p:sldId id="356" r:id="rId18"/>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FF"/>
    <a:srgbClr val="0000CC"/>
    <a:srgbClr val="FFFF66"/>
    <a:srgbClr val="0033CC"/>
    <a:srgbClr val="000066"/>
    <a:srgbClr val="FFFFCC"/>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9" autoAdjust="0"/>
    <p:restoredTop sz="92683" autoAdjust="0"/>
  </p:normalViewPr>
  <p:slideViewPr>
    <p:cSldViewPr snapToGrid="0">
      <p:cViewPr varScale="1">
        <p:scale>
          <a:sx n="84" d="100"/>
          <a:sy n="84" d="100"/>
        </p:scale>
        <p:origin x="2224"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4820" cy="462612"/>
          </a:xfrm>
          <a:prstGeom prst="rect">
            <a:avLst/>
          </a:prstGeom>
        </p:spPr>
        <p:txBody>
          <a:bodyPr vert="horz" lIns="92290" tIns="46146" rIns="92290" bIns="46146" rtlCol="0"/>
          <a:lstStyle>
            <a:lvl1pPr algn="l">
              <a:defRPr sz="1200"/>
            </a:lvl1pPr>
          </a:lstStyle>
          <a:p>
            <a:endParaRPr lang="en-US" dirty="0"/>
          </a:p>
        </p:txBody>
      </p:sp>
      <p:sp>
        <p:nvSpPr>
          <p:cNvPr id="3" name="Date Placeholder 2"/>
          <p:cNvSpPr>
            <a:spLocks noGrp="1"/>
          </p:cNvSpPr>
          <p:nvPr>
            <p:ph type="dt" idx="1"/>
          </p:nvPr>
        </p:nvSpPr>
        <p:spPr>
          <a:xfrm>
            <a:off x="3927777" y="1"/>
            <a:ext cx="3004820" cy="462612"/>
          </a:xfrm>
          <a:prstGeom prst="rect">
            <a:avLst/>
          </a:prstGeom>
        </p:spPr>
        <p:txBody>
          <a:bodyPr vert="horz" lIns="92290" tIns="46146" rIns="92290" bIns="46146" rtlCol="0"/>
          <a:lstStyle>
            <a:lvl1pPr algn="r">
              <a:defRPr sz="1200"/>
            </a:lvl1pPr>
          </a:lstStyle>
          <a:p>
            <a:fld id="{B53EFC05-CE2F-445A-AF63-DA084EF42283}" type="datetimeFigureOut">
              <a:rPr lang="en-US" smtClean="0"/>
              <a:t>6/25/17</a:t>
            </a:fld>
            <a:endParaRPr lang="en-US" dirty="0"/>
          </a:p>
        </p:txBody>
      </p:sp>
      <p:sp>
        <p:nvSpPr>
          <p:cNvPr id="4" name="Slide Image Placeholder 3"/>
          <p:cNvSpPr>
            <a:spLocks noGrp="1" noRot="1" noChangeAspect="1"/>
          </p:cNvSpPr>
          <p:nvPr>
            <p:ph type="sldImg" idx="2"/>
          </p:nvPr>
        </p:nvSpPr>
        <p:spPr>
          <a:xfrm>
            <a:off x="1392238" y="1152525"/>
            <a:ext cx="4149725" cy="3113088"/>
          </a:xfrm>
          <a:prstGeom prst="rect">
            <a:avLst/>
          </a:prstGeom>
          <a:noFill/>
          <a:ln w="12700">
            <a:solidFill>
              <a:prstClr val="black"/>
            </a:solidFill>
          </a:ln>
        </p:spPr>
        <p:txBody>
          <a:bodyPr vert="horz" lIns="92290" tIns="46146" rIns="92290" bIns="46146" rtlCol="0" anchor="ctr"/>
          <a:lstStyle/>
          <a:p>
            <a:endParaRPr lang="en-US" dirty="0"/>
          </a:p>
        </p:txBody>
      </p:sp>
      <p:sp>
        <p:nvSpPr>
          <p:cNvPr id="5" name="Notes Placeholder 4"/>
          <p:cNvSpPr>
            <a:spLocks noGrp="1"/>
          </p:cNvSpPr>
          <p:nvPr>
            <p:ph type="body" sz="quarter" idx="3"/>
          </p:nvPr>
        </p:nvSpPr>
        <p:spPr>
          <a:xfrm>
            <a:off x="693421" y="4437223"/>
            <a:ext cx="5547360" cy="3630454"/>
          </a:xfrm>
          <a:prstGeom prst="rect">
            <a:avLst/>
          </a:prstGeom>
        </p:spPr>
        <p:txBody>
          <a:bodyPr vert="horz" lIns="92290" tIns="46146" rIns="92290" bIns="461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2"/>
            <a:ext cx="3004820" cy="462611"/>
          </a:xfrm>
          <a:prstGeom prst="rect">
            <a:avLst/>
          </a:prstGeom>
        </p:spPr>
        <p:txBody>
          <a:bodyPr vert="horz" lIns="92290" tIns="46146" rIns="92290" bIns="461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7" y="8757592"/>
            <a:ext cx="3004820" cy="462611"/>
          </a:xfrm>
          <a:prstGeom prst="rect">
            <a:avLst/>
          </a:prstGeom>
        </p:spPr>
        <p:txBody>
          <a:bodyPr vert="horz" lIns="92290" tIns="46146" rIns="92290" bIns="46146" rtlCol="0" anchor="b"/>
          <a:lstStyle>
            <a:lvl1pPr algn="r">
              <a:defRPr sz="1200"/>
            </a:lvl1pPr>
          </a:lstStyle>
          <a:p>
            <a:fld id="{19F2D85E-DD41-4138-B7F4-0D3D585A3E91}" type="slidenum">
              <a:rPr lang="en-US" smtClean="0"/>
              <a:t>‹#›</a:t>
            </a:fld>
            <a:endParaRPr lang="en-US" dirty="0"/>
          </a:p>
        </p:txBody>
      </p:sp>
    </p:spTree>
    <p:extLst>
      <p:ext uri="{BB962C8B-B14F-4D97-AF65-F5344CB8AC3E}">
        <p14:creationId xmlns:p14="http://schemas.microsoft.com/office/powerpoint/2010/main" val="2727569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2238" y="1152525"/>
            <a:ext cx="4149725" cy="3113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0C66C5-7AF8-4EC2-A510-66305D45413B}" type="slidenum">
              <a:rPr lang="en-US" smtClean="0"/>
              <a:t>2</a:t>
            </a:fld>
            <a:endParaRPr lang="en-US" dirty="0"/>
          </a:p>
        </p:txBody>
      </p:sp>
    </p:spTree>
    <p:extLst>
      <p:ext uri="{BB962C8B-B14F-4D97-AF65-F5344CB8AC3E}">
        <p14:creationId xmlns:p14="http://schemas.microsoft.com/office/powerpoint/2010/main" val="466322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2238" y="1152525"/>
            <a:ext cx="4149725" cy="3113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3</a:t>
            </a:fld>
            <a:endParaRPr lang="en-US" dirty="0"/>
          </a:p>
        </p:txBody>
      </p:sp>
    </p:spTree>
    <p:extLst>
      <p:ext uri="{BB962C8B-B14F-4D97-AF65-F5344CB8AC3E}">
        <p14:creationId xmlns:p14="http://schemas.microsoft.com/office/powerpoint/2010/main" val="2843425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2238" y="1152525"/>
            <a:ext cx="4149725" cy="3113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4</a:t>
            </a:fld>
            <a:endParaRPr lang="en-US" dirty="0"/>
          </a:p>
        </p:txBody>
      </p:sp>
    </p:spTree>
    <p:extLst>
      <p:ext uri="{BB962C8B-B14F-4D97-AF65-F5344CB8AC3E}">
        <p14:creationId xmlns:p14="http://schemas.microsoft.com/office/powerpoint/2010/main" val="2564078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3825" y="1152525"/>
            <a:ext cx="4146550" cy="3111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5</a:t>
            </a:fld>
            <a:endParaRPr lang="en-US" dirty="0"/>
          </a:p>
        </p:txBody>
      </p:sp>
    </p:spTree>
    <p:extLst>
      <p:ext uri="{BB962C8B-B14F-4D97-AF65-F5344CB8AC3E}">
        <p14:creationId xmlns:p14="http://schemas.microsoft.com/office/powerpoint/2010/main" val="421297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9700" y="1160463"/>
            <a:ext cx="4175125" cy="3132137"/>
          </a:xfrm>
        </p:spPr>
      </p:sp>
      <p:sp>
        <p:nvSpPr>
          <p:cNvPr id="3" name="Notes Placeholder 2"/>
          <p:cNvSpPr>
            <a:spLocks noGrp="1"/>
          </p:cNvSpPr>
          <p:nvPr>
            <p:ph type="body" idx="1"/>
          </p:nvPr>
        </p:nvSpPr>
        <p:spPr/>
        <p:txBody>
          <a:bodyPr/>
          <a:lstStyle/>
          <a:p>
            <a:pPr marL="929326" lvl="2" indent="-285179">
              <a:lnSpc>
                <a:spcPts val="1627"/>
              </a:lnSpc>
              <a:spcBef>
                <a:spcPts val="610"/>
              </a:spcBef>
              <a:spcAft>
                <a:spcPts val="304"/>
              </a:spcAft>
              <a:buFontTx/>
              <a:buChar char="-"/>
            </a:pPr>
            <a:endParaRPr lang="en-US" sz="1500" b="1" dirty="0">
              <a:latin typeface="Arial" panose="020B0604020202020204" pitchFamily="34" charset="0"/>
              <a:cs typeface="Arial" panose="020B0604020202020204" pitchFamily="34" charset="0"/>
            </a:endParaRPr>
          </a:p>
          <a:p>
            <a:r>
              <a:rPr lang="en-US" dirty="0" smtClean="0"/>
              <a:t>IAW the Secretary of Defense Directive-type Memorandum (DTM) 16-005, “Military Service of Transgender Service Members”, dated 30 June 2016.</a:t>
            </a:r>
          </a:p>
          <a:p>
            <a:endParaRPr lang="en-US" dirty="0" smtClean="0"/>
          </a:p>
          <a:p>
            <a:r>
              <a:rPr lang="en-US" dirty="0" smtClean="0"/>
              <a:t>All Service members are entitled to equal opportunity in an environment free from harassment, including sexual harassment and unlawful discrimination based on basis of race, color, national origin, religion, sex, or sexual orientation.  It is the Department of Defenses and all Services position, consistent with the U.S. Attorney General’s opinion, that discrimination based on gender identity is a form of sex discrimination. </a:t>
            </a:r>
          </a:p>
          <a:p>
            <a:endParaRPr lang="en-US" dirty="0" smtClean="0"/>
          </a:p>
          <a:p>
            <a:r>
              <a:rPr lang="en-US" dirty="0" smtClean="0"/>
              <a:t>The chain of command is used as the primary and preferred channel to:</a:t>
            </a:r>
          </a:p>
          <a:p>
            <a:r>
              <a:rPr lang="en-US" dirty="0" smtClean="0"/>
              <a:t>--Identify and correct unlawful discriminatory practices</a:t>
            </a:r>
          </a:p>
          <a:p>
            <a:r>
              <a:rPr lang="en-US" dirty="0" smtClean="0"/>
              <a:t>--Process and  resolve complaints through the EO complaint process of harassment and unlawful discrimination, to include sexual harassment</a:t>
            </a:r>
          </a:p>
          <a:p>
            <a:r>
              <a:rPr lang="en-US" dirty="0" smtClean="0"/>
              <a:t>--Ensure EO matters are taken seriously and acted on as necessary</a:t>
            </a:r>
          </a:p>
          <a:p>
            <a:endParaRPr lang="en-US" dirty="0" smtClean="0"/>
          </a:p>
          <a:p>
            <a:r>
              <a:rPr lang="en-US" dirty="0" smtClean="0"/>
              <a:t>Commanders and Service members must foster and maintain a positive command climate.  A positive command climate is an environment free from personal, social, or institutional barriers that prevent Soldiers from rising to the highest level of responsibility possible. </a:t>
            </a:r>
          </a:p>
          <a:p>
            <a:endParaRPr lang="en-US" dirty="0" smtClean="0"/>
          </a:p>
          <a:p>
            <a:r>
              <a:rPr lang="en-US" dirty="0" smtClean="0"/>
              <a:t>Good Order </a:t>
            </a:r>
          </a:p>
          <a:p>
            <a:r>
              <a:rPr lang="en-US" dirty="0" smtClean="0"/>
              <a:t>Harassment and discrimination negatively affects Soldiers physically and professionally</a:t>
            </a:r>
          </a:p>
          <a:p>
            <a:r>
              <a:rPr lang="en-US" dirty="0" smtClean="0"/>
              <a:t>Inappropriate jokes, attitudes, or comments that marginalizes any Soldier damages the command climate</a:t>
            </a:r>
          </a:p>
          <a:p>
            <a:endParaRPr lang="en-US" dirty="0" smtClean="0"/>
          </a:p>
          <a:p>
            <a:r>
              <a:rPr lang="en-US" dirty="0" smtClean="0"/>
              <a:t>Discipline</a:t>
            </a:r>
          </a:p>
          <a:p>
            <a:r>
              <a:rPr lang="en-US" dirty="0" smtClean="0"/>
              <a:t>Maintaining a professional demeanor and military bearing includes discipline in treating others with dignity, and interacting with others in a respectful manner</a:t>
            </a:r>
          </a:p>
          <a:p>
            <a:endParaRPr lang="en-US" dirty="0" smtClean="0"/>
          </a:p>
          <a:p>
            <a:r>
              <a:rPr lang="en-US" dirty="0" smtClean="0"/>
              <a:t>UCMJ</a:t>
            </a:r>
          </a:p>
          <a:p>
            <a:r>
              <a:rPr lang="en-US" dirty="0" smtClean="0"/>
              <a:t>Members of the Army will not condone nor tolerate harassment or discrimination. Soldiers must conduct themselves in accordance with the Uniformed Code of Military Justice,  Army Directives, Instructions, and policy. </a:t>
            </a:r>
          </a:p>
          <a:p>
            <a:endParaRPr lang="en-US" dirty="0" smtClean="0"/>
          </a:p>
          <a:p>
            <a:r>
              <a:rPr lang="en-US" dirty="0" smtClean="0"/>
              <a:t>In summary, the Army is continuing their efforts to update Army policies IAW Department of Defense guidance and policy.  AR 600-20, dated Nov 14 is currently replacing all references to discrimination based on sex or gender with “sex (including gender identity).”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FE91952-759A-4841-A0B8-F7CDBC226D5B}" type="slidenum">
              <a:rPr lang="en-US" smtClean="0"/>
              <a:t>6</a:t>
            </a:fld>
            <a:endParaRPr lang="en-US" dirty="0"/>
          </a:p>
        </p:txBody>
      </p:sp>
    </p:spTree>
    <p:extLst>
      <p:ext uri="{BB962C8B-B14F-4D97-AF65-F5344CB8AC3E}">
        <p14:creationId xmlns:p14="http://schemas.microsoft.com/office/powerpoint/2010/main" val="1972065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IAW draft DoD </a:t>
            </a:r>
            <a:r>
              <a:rPr lang="en-US" smtClean="0"/>
              <a:t>Transgender Handbook vs19. </a:t>
            </a:r>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7</a:t>
            </a:fld>
            <a:endParaRPr lang="en-US" dirty="0"/>
          </a:p>
        </p:txBody>
      </p:sp>
    </p:spTree>
    <p:extLst>
      <p:ext uri="{BB962C8B-B14F-4D97-AF65-F5344CB8AC3E}">
        <p14:creationId xmlns:p14="http://schemas.microsoft.com/office/powerpoint/2010/main" val="1346414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IAW draft DoD </a:t>
            </a:r>
            <a:r>
              <a:rPr lang="en-US" smtClean="0"/>
              <a:t>Transgender Handbook vs19. </a:t>
            </a:r>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8</a:t>
            </a:fld>
            <a:endParaRPr lang="en-US" dirty="0"/>
          </a:p>
        </p:txBody>
      </p:sp>
    </p:spTree>
    <p:extLst>
      <p:ext uri="{BB962C8B-B14F-4D97-AF65-F5344CB8AC3E}">
        <p14:creationId xmlns:p14="http://schemas.microsoft.com/office/powerpoint/2010/main" val="2059394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6363" y="1144588"/>
            <a:ext cx="4121150" cy="3092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0C66C5-7AF8-4EC2-A510-66305D45413B}" type="slidenum">
              <a:rPr lang="en-US" smtClean="0"/>
              <a:t>9</a:t>
            </a:fld>
            <a:endParaRPr lang="en-US" dirty="0"/>
          </a:p>
        </p:txBody>
      </p:sp>
    </p:spTree>
    <p:extLst>
      <p:ext uri="{BB962C8B-B14F-4D97-AF65-F5344CB8AC3E}">
        <p14:creationId xmlns:p14="http://schemas.microsoft.com/office/powerpoint/2010/main" val="189487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6363" y="1144588"/>
            <a:ext cx="4121150" cy="3092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0C66C5-7AF8-4EC2-A510-66305D45413B}" type="slidenum">
              <a:rPr lang="en-US" smtClean="0"/>
              <a:t>10</a:t>
            </a:fld>
            <a:endParaRPr lang="en-US" dirty="0"/>
          </a:p>
        </p:txBody>
      </p:sp>
    </p:spTree>
    <p:extLst>
      <p:ext uri="{BB962C8B-B14F-4D97-AF65-F5344CB8AC3E}">
        <p14:creationId xmlns:p14="http://schemas.microsoft.com/office/powerpoint/2010/main" val="1897263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
        <p:nvSpPr>
          <p:cNvPr id="7" name="Rectangle 8"/>
          <p:cNvSpPr>
            <a:spLocks noChangeArrowheads="1"/>
          </p:cNvSpPr>
          <p:nvPr userDrawn="1"/>
        </p:nvSpPr>
        <p:spPr bwMode="auto">
          <a:xfrm>
            <a:off x="914400" y="457200"/>
            <a:ext cx="8001000" cy="109538"/>
          </a:xfrm>
          <a:prstGeom prst="rect">
            <a:avLst/>
          </a:prstGeom>
          <a:solidFill>
            <a:srgbClr val="EABD00"/>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ndParaRPr>
          </a:p>
        </p:txBody>
      </p:sp>
      <p:sp>
        <p:nvSpPr>
          <p:cNvPr id="8" name="Rectangle 10"/>
          <p:cNvSpPr>
            <a:spLocks noChangeArrowheads="1"/>
          </p:cNvSpPr>
          <p:nvPr userDrawn="1"/>
        </p:nvSpPr>
        <p:spPr bwMode="auto">
          <a:xfrm>
            <a:off x="152400" y="6553204"/>
            <a:ext cx="8839200" cy="161925"/>
          </a:xfrm>
          <a:prstGeom prst="rect">
            <a:avLst/>
          </a:prstGeom>
          <a:solidFill>
            <a:schemeClr val="tx1"/>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ndParaRPr>
          </a:p>
        </p:txBody>
      </p:sp>
      <p:sp>
        <p:nvSpPr>
          <p:cNvPr id="9" name="Slide Number Placeholder 8"/>
          <p:cNvSpPr txBox="1">
            <a:spLocks/>
          </p:cNvSpPr>
          <p:nvPr userDrawn="1"/>
        </p:nvSpPr>
        <p:spPr>
          <a:xfrm>
            <a:off x="6858000" y="6448425"/>
            <a:ext cx="2133600" cy="381000"/>
          </a:xfrm>
          <a:prstGeom prst="rect">
            <a:avLst/>
          </a:prstGeom>
        </p:spPr>
        <p:txBody>
          <a:bodyPr lIns="51430" tIns="25715" rIns="51430" bIns="25715" anchor="ctr"/>
          <a:lstStyle/>
          <a:p>
            <a:pPr algn="r" defTabSz="513458" fontAlgn="base">
              <a:spcBef>
                <a:spcPct val="0"/>
              </a:spcBef>
              <a:spcAft>
                <a:spcPct val="0"/>
              </a:spcAft>
              <a:defRPr/>
            </a:pPr>
            <a:fld id="{BA879E58-23A0-4A77-8FB5-76FAC61AC11D}" type="slidenum">
              <a:rPr lang="en-US" sz="675" b="1">
                <a:solidFill>
                  <a:srgbClr val="FFFFFF"/>
                </a:solidFill>
                <a:cs typeface="Arial" charset="0"/>
              </a:rPr>
              <a:pPr algn="r" defTabSz="513458" fontAlgn="base">
                <a:spcBef>
                  <a:spcPct val="0"/>
                </a:spcBef>
                <a:spcAft>
                  <a:spcPct val="0"/>
                </a:spcAft>
                <a:defRPr/>
              </a:pPr>
              <a:t>‹#›</a:t>
            </a:fld>
            <a:endParaRPr lang="en-US" sz="675" b="1" dirty="0">
              <a:solidFill>
                <a:srgbClr val="FFFFFF"/>
              </a:solidFill>
              <a:cs typeface="Arial" charset="0"/>
            </a:endParaRPr>
          </a:p>
        </p:txBody>
      </p:sp>
      <p:pic>
        <p:nvPicPr>
          <p:cNvPr id="10" name="Picture 13" descr="army one ping2.png"/>
          <p:cNvPicPr>
            <a:picLocks noChangeAspect="1"/>
          </p:cNvPicPr>
          <p:nvPr userDrawn="1"/>
        </p:nvPicPr>
        <p:blipFill>
          <a:blip r:embed="rId2" cstate="print"/>
          <a:srcRect/>
          <a:stretch>
            <a:fillRect/>
          </a:stretch>
        </p:blipFill>
        <p:spPr bwMode="auto">
          <a:xfrm>
            <a:off x="228602" y="77792"/>
            <a:ext cx="671513" cy="777875"/>
          </a:xfrm>
          <a:prstGeom prst="rect">
            <a:avLst/>
          </a:prstGeom>
          <a:noFill/>
          <a:ln w="9525">
            <a:noFill/>
            <a:miter lim="800000"/>
            <a:headEnd/>
            <a:tailEnd/>
          </a:ln>
        </p:spPr>
      </p:pic>
    </p:spTree>
    <p:extLst>
      <p:ext uri="{BB962C8B-B14F-4D97-AF65-F5344CB8AC3E}">
        <p14:creationId xmlns:p14="http://schemas.microsoft.com/office/powerpoint/2010/main" val="133280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2119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38104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7" name="Picture 13" descr="army one ping2.png"/>
          <p:cNvPicPr>
            <a:picLocks noChangeAspect="1"/>
          </p:cNvPicPr>
          <p:nvPr userDrawn="1"/>
        </p:nvPicPr>
        <p:blipFill>
          <a:blip r:embed="rId2" cstate="print"/>
          <a:srcRect/>
          <a:stretch>
            <a:fillRect/>
          </a:stretch>
        </p:blipFill>
        <p:spPr bwMode="auto">
          <a:xfrm>
            <a:off x="228602" y="77792"/>
            <a:ext cx="671513" cy="777875"/>
          </a:xfrm>
          <a:prstGeom prst="rect">
            <a:avLst/>
          </a:prstGeom>
          <a:noFill/>
          <a:ln w="9525">
            <a:noFill/>
            <a:miter lim="800000"/>
            <a:headEnd/>
            <a:tailEnd/>
          </a:ln>
        </p:spPr>
      </p:pic>
      <p:sp>
        <p:nvSpPr>
          <p:cNvPr id="8" name="Rectangle 7"/>
          <p:cNvSpPr>
            <a:spLocks noChangeArrowheads="1"/>
          </p:cNvSpPr>
          <p:nvPr userDrawn="1"/>
        </p:nvSpPr>
        <p:spPr bwMode="auto">
          <a:xfrm>
            <a:off x="152400" y="6553204"/>
            <a:ext cx="8839200" cy="161925"/>
          </a:xfrm>
          <a:prstGeom prst="rect">
            <a:avLst/>
          </a:prstGeom>
          <a:solidFill>
            <a:schemeClr val="tx1"/>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a typeface="ＭＳ Ｐゴシック" pitchFamily="34" charset="-128"/>
            </a:endParaRPr>
          </a:p>
        </p:txBody>
      </p:sp>
      <p:sp>
        <p:nvSpPr>
          <p:cNvPr id="9" name="Rectangle 8"/>
          <p:cNvSpPr>
            <a:spLocks noChangeArrowheads="1"/>
          </p:cNvSpPr>
          <p:nvPr userDrawn="1"/>
        </p:nvSpPr>
        <p:spPr bwMode="auto">
          <a:xfrm>
            <a:off x="1066800" y="609600"/>
            <a:ext cx="8001000" cy="109538"/>
          </a:xfrm>
          <a:prstGeom prst="rect">
            <a:avLst/>
          </a:prstGeom>
          <a:solidFill>
            <a:srgbClr val="EABD00"/>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ndParaRPr>
          </a:p>
        </p:txBody>
      </p:sp>
      <p:sp>
        <p:nvSpPr>
          <p:cNvPr id="10" name="TextBox 9"/>
          <p:cNvSpPr txBox="1"/>
          <p:nvPr userDrawn="1"/>
        </p:nvSpPr>
        <p:spPr>
          <a:xfrm>
            <a:off x="4116887" y="6682368"/>
            <a:ext cx="683200" cy="170175"/>
          </a:xfrm>
          <a:prstGeom prst="rect">
            <a:avLst/>
          </a:prstGeom>
          <a:noFill/>
        </p:spPr>
        <p:txBody>
          <a:bodyPr wrap="none" rtlCol="0">
            <a:spAutoFit/>
          </a:bodyPr>
          <a:lstStyle/>
          <a:p>
            <a:pPr fontAlgn="base">
              <a:spcBef>
                <a:spcPct val="0"/>
              </a:spcBef>
              <a:spcAft>
                <a:spcPct val="0"/>
              </a:spcAft>
            </a:pPr>
            <a:r>
              <a:rPr lang="en-US" sz="506" b="1" dirty="0">
                <a:solidFill>
                  <a:srgbClr val="00B050"/>
                </a:solidFill>
                <a:latin typeface="Tahoma" pitchFamily="34" charset="0"/>
                <a:cs typeface="Arial" charset="0"/>
              </a:rPr>
              <a:t>UNCLASSIFIED</a:t>
            </a:r>
          </a:p>
        </p:txBody>
      </p:sp>
      <p:sp>
        <p:nvSpPr>
          <p:cNvPr id="2" name="Title 1"/>
          <p:cNvSpPr>
            <a:spLocks noGrp="1"/>
          </p:cNvSpPr>
          <p:nvPr>
            <p:ph type="title"/>
          </p:nvPr>
        </p:nvSpPr>
        <p:spPr>
          <a:xfrm>
            <a:off x="1017038" y="192884"/>
            <a:ext cx="7142225" cy="662782"/>
          </a:xfrm>
          <a:prstGeom prst="rect">
            <a:avLst/>
          </a:prstGeom>
        </p:spPr>
        <p:txBody>
          <a:bodyPr/>
          <a:lstStyle>
            <a:lvl1pPr marL="0" marR="0" indent="0" algn="ctr" defTabSz="685800" rtl="0" eaLnBrk="1" fontAlgn="auto" latinLnBrk="0" hangingPunct="1">
              <a:lnSpc>
                <a:spcPct val="90000"/>
              </a:lnSpc>
              <a:spcBef>
                <a:spcPct val="0"/>
              </a:spcBef>
              <a:spcAft>
                <a:spcPts val="0"/>
              </a:spcAft>
              <a:buClrTx/>
              <a:buSzTx/>
              <a:buFontTx/>
              <a:buNone/>
              <a:tabLst/>
              <a:defRPr sz="2100" b="1" i="0" baseline="0">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lang="en-US" dirty="0" smtClean="0"/>
              <a:t>Click to edit Master title style</a:t>
            </a:r>
            <a:endParaRPr lang="en-US" dirty="0"/>
          </a:p>
        </p:txBody>
      </p:sp>
    </p:spTree>
    <p:extLst>
      <p:ext uri="{BB962C8B-B14F-4D97-AF65-F5344CB8AC3E}">
        <p14:creationId xmlns:p14="http://schemas.microsoft.com/office/powerpoint/2010/main" val="1936493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7" name="Picture 13" descr="army one ping2.png"/>
          <p:cNvPicPr>
            <a:picLocks noChangeAspect="1"/>
          </p:cNvPicPr>
          <p:nvPr userDrawn="1"/>
        </p:nvPicPr>
        <p:blipFill>
          <a:blip r:embed="rId2" cstate="print"/>
          <a:srcRect/>
          <a:stretch>
            <a:fillRect/>
          </a:stretch>
        </p:blipFill>
        <p:spPr bwMode="auto">
          <a:xfrm>
            <a:off x="228602" y="77792"/>
            <a:ext cx="671513" cy="777875"/>
          </a:xfrm>
          <a:prstGeom prst="rect">
            <a:avLst/>
          </a:prstGeom>
          <a:noFill/>
          <a:ln w="9525">
            <a:noFill/>
            <a:miter lim="800000"/>
            <a:headEnd/>
            <a:tailEnd/>
          </a:ln>
        </p:spPr>
      </p:pic>
      <p:sp>
        <p:nvSpPr>
          <p:cNvPr id="8" name="Rectangle 7"/>
          <p:cNvSpPr>
            <a:spLocks noChangeArrowheads="1"/>
          </p:cNvSpPr>
          <p:nvPr userDrawn="1"/>
        </p:nvSpPr>
        <p:spPr bwMode="auto">
          <a:xfrm>
            <a:off x="152400" y="6553204"/>
            <a:ext cx="8839200" cy="161925"/>
          </a:xfrm>
          <a:prstGeom prst="rect">
            <a:avLst/>
          </a:prstGeom>
          <a:solidFill>
            <a:schemeClr val="tx1"/>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a typeface="ＭＳ Ｐゴシック" pitchFamily="34" charset="-128"/>
            </a:endParaRPr>
          </a:p>
        </p:txBody>
      </p:sp>
      <p:sp>
        <p:nvSpPr>
          <p:cNvPr id="9" name="Rectangle 8"/>
          <p:cNvSpPr>
            <a:spLocks noChangeArrowheads="1"/>
          </p:cNvSpPr>
          <p:nvPr userDrawn="1"/>
        </p:nvSpPr>
        <p:spPr bwMode="auto">
          <a:xfrm>
            <a:off x="1066800" y="609600"/>
            <a:ext cx="8001000" cy="109538"/>
          </a:xfrm>
          <a:prstGeom prst="rect">
            <a:avLst/>
          </a:prstGeom>
          <a:solidFill>
            <a:srgbClr val="EABD00"/>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ndParaRPr>
          </a:p>
        </p:txBody>
      </p:sp>
      <p:sp>
        <p:nvSpPr>
          <p:cNvPr id="10" name="TextBox 9"/>
          <p:cNvSpPr txBox="1"/>
          <p:nvPr userDrawn="1"/>
        </p:nvSpPr>
        <p:spPr>
          <a:xfrm>
            <a:off x="4116887" y="6682368"/>
            <a:ext cx="683200" cy="170175"/>
          </a:xfrm>
          <a:prstGeom prst="rect">
            <a:avLst/>
          </a:prstGeom>
          <a:noFill/>
        </p:spPr>
        <p:txBody>
          <a:bodyPr wrap="none" rtlCol="0">
            <a:spAutoFit/>
          </a:bodyPr>
          <a:lstStyle/>
          <a:p>
            <a:pPr fontAlgn="base">
              <a:spcBef>
                <a:spcPct val="0"/>
              </a:spcBef>
              <a:spcAft>
                <a:spcPct val="0"/>
              </a:spcAft>
            </a:pPr>
            <a:r>
              <a:rPr lang="en-US" sz="506" b="1" dirty="0">
                <a:solidFill>
                  <a:srgbClr val="00B050"/>
                </a:solidFill>
                <a:latin typeface="Tahoma" pitchFamily="34" charset="0"/>
                <a:cs typeface="Arial" charset="0"/>
              </a:rPr>
              <a:t>UNCLASSIFIED</a:t>
            </a:r>
          </a:p>
        </p:txBody>
      </p:sp>
      <p:sp>
        <p:nvSpPr>
          <p:cNvPr id="2" name="Title 1"/>
          <p:cNvSpPr>
            <a:spLocks noGrp="1"/>
          </p:cNvSpPr>
          <p:nvPr>
            <p:ph type="title"/>
          </p:nvPr>
        </p:nvSpPr>
        <p:spPr>
          <a:xfrm>
            <a:off x="1017038" y="192884"/>
            <a:ext cx="7142225" cy="662782"/>
          </a:xfrm>
          <a:prstGeom prst="rect">
            <a:avLst/>
          </a:prstGeom>
        </p:spPr>
        <p:txBody>
          <a:bodyPr/>
          <a:lstStyle>
            <a:lvl1pPr marL="0" marR="0" indent="0" algn="ctr" defTabSz="685800" rtl="0" eaLnBrk="1" fontAlgn="auto" latinLnBrk="0" hangingPunct="1">
              <a:lnSpc>
                <a:spcPct val="90000"/>
              </a:lnSpc>
              <a:spcBef>
                <a:spcPct val="0"/>
              </a:spcBef>
              <a:spcAft>
                <a:spcPts val="0"/>
              </a:spcAft>
              <a:buClrTx/>
              <a:buSzTx/>
              <a:buFontTx/>
              <a:buNone/>
              <a:tabLst/>
              <a:defRPr sz="2100" b="1" i="0" baseline="0">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lang="en-US" dirty="0" smtClean="0"/>
              <a:t>Click to edit Master title style</a:t>
            </a:r>
            <a:endParaRPr lang="en-US" dirty="0"/>
          </a:p>
        </p:txBody>
      </p:sp>
    </p:spTree>
    <p:extLst>
      <p:ext uri="{BB962C8B-B14F-4D97-AF65-F5344CB8AC3E}">
        <p14:creationId xmlns:p14="http://schemas.microsoft.com/office/powerpoint/2010/main" val="1671516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581400" y="381004"/>
            <a:ext cx="1981200" cy="2219325"/>
          </a:xfrm>
          <a:prstGeom prst="rect">
            <a:avLst/>
          </a:prstGeom>
          <a:ln>
            <a:noFill/>
          </a:ln>
          <a:effectLst/>
        </p:spPr>
        <p:style>
          <a:lnRef idx="2">
            <a:schemeClr val="dk1"/>
          </a:lnRef>
          <a:fillRef idx="1">
            <a:schemeClr val="lt1"/>
          </a:fillRef>
          <a:effectRef idx="0">
            <a:schemeClr val="dk1"/>
          </a:effectRef>
          <a:fontRef idx="minor">
            <a:schemeClr val="dk1"/>
          </a:fontRef>
        </p:style>
        <p:txBody>
          <a:bodyPr lIns="51430" tIns="25715" rIns="51430" bIns="25715" anchor="ctr"/>
          <a:lstStyle/>
          <a:p>
            <a:pPr algn="ctr" defTabSz="514290" fontAlgn="base">
              <a:spcBef>
                <a:spcPct val="0"/>
              </a:spcBef>
              <a:spcAft>
                <a:spcPct val="0"/>
              </a:spcAft>
              <a:defRPr/>
            </a:pPr>
            <a:endParaRPr lang="en-US" sz="956"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2" name="Group 11"/>
          <p:cNvGrpSpPr>
            <a:grpSpLocks/>
          </p:cNvGrpSpPr>
          <p:nvPr userDrawn="1"/>
        </p:nvGrpSpPr>
        <p:grpSpPr bwMode="auto">
          <a:xfrm>
            <a:off x="0" y="228600"/>
            <a:ext cx="9144000" cy="2286000"/>
            <a:chOff x="0" y="228600"/>
            <a:chExt cx="9144000" cy="2286000"/>
          </a:xfrm>
        </p:grpSpPr>
        <p:pic>
          <p:nvPicPr>
            <p:cNvPr id="6" name="Picture 16" descr="army one ping2.png"/>
            <p:cNvPicPr>
              <a:picLocks noChangeAspect="1"/>
            </p:cNvPicPr>
            <p:nvPr userDrawn="1"/>
          </p:nvPicPr>
          <p:blipFill>
            <a:blip r:embed="rId3" cstate="print"/>
            <a:srcRect/>
            <a:stretch>
              <a:fillRect/>
            </a:stretch>
          </p:blipFill>
          <p:spPr bwMode="auto">
            <a:xfrm>
              <a:off x="3657600" y="351264"/>
              <a:ext cx="1828800" cy="2113280"/>
            </a:xfrm>
            <a:prstGeom prst="rect">
              <a:avLst/>
            </a:prstGeom>
            <a:noFill/>
            <a:ln w="9525">
              <a:noFill/>
              <a:miter lim="800000"/>
              <a:headEnd/>
              <a:tailEnd/>
            </a:ln>
          </p:spPr>
        </p:pic>
        <p:sp>
          <p:nvSpPr>
            <p:cNvPr id="7" name="Rectangle 6"/>
            <p:cNvSpPr/>
            <p:nvPr userDrawn="1"/>
          </p:nvSpPr>
          <p:spPr bwMode="auto">
            <a:xfrm>
              <a:off x="0" y="1447800"/>
              <a:ext cx="9144000" cy="274638"/>
            </a:xfrm>
            <a:prstGeom prst="rect">
              <a:avLst/>
            </a:prstGeom>
            <a:solidFill>
              <a:schemeClr val="tx1"/>
            </a:solidFill>
            <a:ln w="9525" cap="flat" cmpd="sng" algn="ctr">
              <a:noFill/>
              <a:prstDash val="solid"/>
              <a:round/>
              <a:headEnd type="none" w="med" len="med"/>
              <a:tailEnd type="none" w="med" len="med"/>
            </a:ln>
            <a:effectLst/>
          </p:spPr>
          <p:txBody>
            <a:bodyPr/>
            <a:lstStyle/>
            <a:p>
              <a:pPr defTabSz="514290" eaLnBrk="0" fontAlgn="base" hangingPunct="0">
                <a:spcBef>
                  <a:spcPct val="0"/>
                </a:spcBef>
                <a:spcAft>
                  <a:spcPct val="0"/>
                </a:spcAft>
                <a:defRPr/>
              </a:pPr>
              <a:endParaRPr lang="en-US" sz="956" dirty="0">
                <a:solidFill>
                  <a:srgbClr val="000000"/>
                </a:solidFill>
                <a:cs typeface="Arial" charset="0"/>
              </a:endParaRPr>
            </a:p>
          </p:txBody>
        </p:sp>
        <p:sp>
          <p:nvSpPr>
            <p:cNvPr id="8" name="Rectangle 7"/>
            <p:cNvSpPr/>
            <p:nvPr userDrawn="1"/>
          </p:nvSpPr>
          <p:spPr bwMode="auto">
            <a:xfrm>
              <a:off x="0" y="1235075"/>
              <a:ext cx="9144000" cy="136525"/>
            </a:xfrm>
            <a:prstGeom prst="rect">
              <a:avLst/>
            </a:prstGeom>
            <a:solidFill>
              <a:srgbClr val="EABD00"/>
            </a:solidFill>
            <a:ln w="9525" cap="flat" cmpd="sng" algn="ctr">
              <a:noFill/>
              <a:prstDash val="solid"/>
              <a:round/>
              <a:headEnd type="none" w="med" len="med"/>
              <a:tailEnd type="none" w="med" len="med"/>
            </a:ln>
            <a:effectLst/>
          </p:spPr>
          <p:txBody>
            <a:bodyPr/>
            <a:lstStyle/>
            <a:p>
              <a:pPr defTabSz="514290" eaLnBrk="0" fontAlgn="base" hangingPunct="0">
                <a:spcBef>
                  <a:spcPct val="0"/>
                </a:spcBef>
                <a:spcAft>
                  <a:spcPct val="0"/>
                </a:spcAft>
                <a:defRPr/>
              </a:pPr>
              <a:endParaRPr lang="en-US" sz="956" dirty="0">
                <a:solidFill>
                  <a:srgbClr val="000000"/>
                </a:solidFill>
                <a:cs typeface="Arial" charset="0"/>
              </a:endParaRPr>
            </a:p>
          </p:txBody>
        </p:sp>
        <p:pic>
          <p:nvPicPr>
            <p:cNvPr id="9" name="Picture 8" descr="army one ping2.png"/>
            <p:cNvPicPr>
              <a:picLocks noChangeAspect="1"/>
            </p:cNvPicPr>
            <p:nvPr userDrawn="1"/>
          </p:nvPicPr>
          <p:blipFill>
            <a:blip r:embed="rId4" cstate="print"/>
            <a:srcRect/>
            <a:stretch>
              <a:fillRect/>
            </a:stretch>
          </p:blipFill>
          <p:spPr>
            <a:xfrm>
              <a:off x="3702050" y="228600"/>
              <a:ext cx="1752600" cy="2286000"/>
            </a:xfrm>
            <a:prstGeom prst="rect">
              <a:avLst/>
            </a:prstGeom>
            <a:effectLst>
              <a:outerShdw blurRad="50800" dist="38100" dir="2700000" algn="tl" rotWithShape="0">
                <a:prstClr val="black">
                  <a:alpha val="40000"/>
                </a:prstClr>
              </a:outerShdw>
            </a:effectLst>
          </p:spPr>
        </p:pic>
      </p:grpSp>
      <p:sp>
        <p:nvSpPr>
          <p:cNvPr id="14" name="Subtitle 2"/>
          <p:cNvSpPr>
            <a:spLocks noGrp="1"/>
          </p:cNvSpPr>
          <p:nvPr>
            <p:ph type="subTitle" idx="1"/>
          </p:nvPr>
        </p:nvSpPr>
        <p:spPr>
          <a:xfrm>
            <a:off x="838200" y="4191000"/>
            <a:ext cx="7620000" cy="1143000"/>
          </a:xfrm>
          <a:prstGeom prst="rect">
            <a:avLst/>
          </a:prstGeom>
        </p:spPr>
        <p:txBody>
          <a:bodyPr>
            <a:normAutofit/>
          </a:bodyPr>
          <a:lstStyle>
            <a:lvl1pPr marL="0" indent="0" algn="ctr">
              <a:buNone/>
              <a:defRPr sz="1125" b="0" baseline="0">
                <a:solidFill>
                  <a:schemeClr val="tx1">
                    <a:lumMod val="65000"/>
                    <a:lumOff val="35000"/>
                  </a:schemeClr>
                </a:solidFill>
                <a:latin typeface="Calibri" pitchFamily="34" charset="0"/>
              </a:defRPr>
            </a:lvl1pPr>
            <a:lvl2pPr marL="257145" indent="0" algn="ctr">
              <a:buNone/>
              <a:defRPr>
                <a:solidFill>
                  <a:schemeClr val="tx1">
                    <a:tint val="75000"/>
                  </a:schemeClr>
                </a:solidFill>
              </a:defRPr>
            </a:lvl2pPr>
            <a:lvl3pPr marL="514290" indent="0" algn="ctr">
              <a:buNone/>
              <a:defRPr>
                <a:solidFill>
                  <a:schemeClr val="tx1">
                    <a:tint val="75000"/>
                  </a:schemeClr>
                </a:solidFill>
              </a:defRPr>
            </a:lvl3pPr>
            <a:lvl4pPr marL="771434" indent="0" algn="ctr">
              <a:buNone/>
              <a:defRPr>
                <a:solidFill>
                  <a:schemeClr val="tx1">
                    <a:tint val="75000"/>
                  </a:schemeClr>
                </a:solidFill>
              </a:defRPr>
            </a:lvl4pPr>
            <a:lvl5pPr marL="1028580" indent="0" algn="ctr">
              <a:buNone/>
              <a:defRPr>
                <a:solidFill>
                  <a:schemeClr val="tx1">
                    <a:tint val="75000"/>
                  </a:schemeClr>
                </a:solidFill>
              </a:defRPr>
            </a:lvl5pPr>
            <a:lvl6pPr marL="1285725" indent="0" algn="ctr">
              <a:buNone/>
              <a:defRPr>
                <a:solidFill>
                  <a:schemeClr val="tx1">
                    <a:tint val="75000"/>
                  </a:schemeClr>
                </a:solidFill>
              </a:defRPr>
            </a:lvl6pPr>
            <a:lvl7pPr marL="1542869" indent="0" algn="ctr">
              <a:buNone/>
              <a:defRPr>
                <a:solidFill>
                  <a:schemeClr val="tx1">
                    <a:tint val="75000"/>
                  </a:schemeClr>
                </a:solidFill>
              </a:defRPr>
            </a:lvl7pPr>
            <a:lvl8pPr marL="1800015" indent="0" algn="ctr">
              <a:buNone/>
              <a:defRPr>
                <a:solidFill>
                  <a:schemeClr val="tx1">
                    <a:tint val="75000"/>
                  </a:schemeClr>
                </a:solidFill>
              </a:defRPr>
            </a:lvl8pPr>
            <a:lvl9pPr marL="2057159" indent="0" algn="ctr">
              <a:buNone/>
              <a:defRPr>
                <a:solidFill>
                  <a:schemeClr val="tx1">
                    <a:tint val="75000"/>
                  </a:schemeClr>
                </a:solidFill>
              </a:defRPr>
            </a:lvl9pPr>
          </a:lstStyle>
          <a:p>
            <a:endParaRPr lang="en-US" dirty="0"/>
          </a:p>
        </p:txBody>
      </p:sp>
      <p:sp>
        <p:nvSpPr>
          <p:cNvPr id="20" name="Title 19"/>
          <p:cNvSpPr>
            <a:spLocks noGrp="1"/>
          </p:cNvSpPr>
          <p:nvPr>
            <p:ph type="title"/>
          </p:nvPr>
        </p:nvSpPr>
        <p:spPr>
          <a:xfrm>
            <a:off x="457200" y="2743200"/>
            <a:ext cx="8229600" cy="731838"/>
          </a:xfrm>
          <a:prstGeom prst="rect">
            <a:avLst/>
          </a:prstGeom>
        </p:spPr>
        <p:txBody>
          <a:bodyPr/>
          <a:lstStyle>
            <a:lvl1pPr algn="ctr">
              <a:defRPr sz="2475" b="1">
                <a:latin typeface="Calibr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9382166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prstClr val="black">
                    <a:tint val="75000"/>
                  </a:prstClr>
                </a:solidFill>
              </a:rPr>
              <a:pPr/>
              <a:t>6/25/17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pic>
        <p:nvPicPr>
          <p:cNvPr id="7" name="Picture 13" descr="army one ping2.png"/>
          <p:cNvPicPr>
            <a:picLocks noChangeAspect="1"/>
          </p:cNvPicPr>
          <p:nvPr userDrawn="1"/>
        </p:nvPicPr>
        <p:blipFill>
          <a:blip r:embed="rId2" cstate="print"/>
          <a:srcRect/>
          <a:stretch>
            <a:fillRect/>
          </a:stretch>
        </p:blipFill>
        <p:spPr bwMode="auto">
          <a:xfrm>
            <a:off x="228602" y="77792"/>
            <a:ext cx="671513" cy="777875"/>
          </a:xfrm>
          <a:prstGeom prst="rect">
            <a:avLst/>
          </a:prstGeom>
          <a:noFill/>
          <a:ln w="9525">
            <a:noFill/>
            <a:miter lim="800000"/>
            <a:headEnd/>
            <a:tailEnd/>
          </a:ln>
        </p:spPr>
      </p:pic>
      <p:sp>
        <p:nvSpPr>
          <p:cNvPr id="8" name="Rectangle 7"/>
          <p:cNvSpPr>
            <a:spLocks noChangeArrowheads="1"/>
          </p:cNvSpPr>
          <p:nvPr userDrawn="1"/>
        </p:nvSpPr>
        <p:spPr bwMode="auto">
          <a:xfrm>
            <a:off x="152400" y="6553204"/>
            <a:ext cx="8839200" cy="161925"/>
          </a:xfrm>
          <a:prstGeom prst="rect">
            <a:avLst/>
          </a:prstGeom>
          <a:solidFill>
            <a:schemeClr val="tx1"/>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a typeface="ＭＳ Ｐゴシック" pitchFamily="34" charset="-128"/>
            </a:endParaRPr>
          </a:p>
        </p:txBody>
      </p:sp>
      <p:sp>
        <p:nvSpPr>
          <p:cNvPr id="9" name="Rectangle 8"/>
          <p:cNvSpPr>
            <a:spLocks noChangeArrowheads="1"/>
          </p:cNvSpPr>
          <p:nvPr userDrawn="1"/>
        </p:nvSpPr>
        <p:spPr bwMode="auto">
          <a:xfrm>
            <a:off x="1066800" y="609600"/>
            <a:ext cx="8001000" cy="109538"/>
          </a:xfrm>
          <a:prstGeom prst="rect">
            <a:avLst/>
          </a:prstGeom>
          <a:solidFill>
            <a:srgbClr val="EABD00"/>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ndParaRPr>
          </a:p>
        </p:txBody>
      </p:sp>
      <p:sp>
        <p:nvSpPr>
          <p:cNvPr id="10" name="TextBox 9"/>
          <p:cNvSpPr txBox="1"/>
          <p:nvPr userDrawn="1"/>
        </p:nvSpPr>
        <p:spPr>
          <a:xfrm>
            <a:off x="4116887" y="6682368"/>
            <a:ext cx="683200" cy="170175"/>
          </a:xfrm>
          <a:prstGeom prst="rect">
            <a:avLst/>
          </a:prstGeom>
          <a:noFill/>
        </p:spPr>
        <p:txBody>
          <a:bodyPr wrap="none" rtlCol="0">
            <a:spAutoFit/>
          </a:bodyPr>
          <a:lstStyle/>
          <a:p>
            <a:pPr fontAlgn="base">
              <a:spcBef>
                <a:spcPct val="0"/>
              </a:spcBef>
              <a:spcAft>
                <a:spcPct val="0"/>
              </a:spcAft>
            </a:pPr>
            <a:r>
              <a:rPr lang="en-US" sz="506" b="1" dirty="0">
                <a:solidFill>
                  <a:srgbClr val="00B050"/>
                </a:solidFill>
                <a:latin typeface="Tahoma" pitchFamily="34" charset="0"/>
                <a:cs typeface="Arial" charset="0"/>
              </a:rPr>
              <a:t>UNCLASSIFIED</a:t>
            </a:r>
          </a:p>
        </p:txBody>
      </p:sp>
    </p:spTree>
    <p:extLst>
      <p:ext uri="{BB962C8B-B14F-4D97-AF65-F5344CB8AC3E}">
        <p14:creationId xmlns:p14="http://schemas.microsoft.com/office/powerpoint/2010/main" val="19914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99374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73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13552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8559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7470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8170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7424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
        <p:nvSpPr>
          <p:cNvPr id="7" name="Rectangle 10"/>
          <p:cNvSpPr>
            <a:spLocks noChangeArrowheads="1"/>
          </p:cNvSpPr>
          <p:nvPr userDrawn="1"/>
        </p:nvSpPr>
        <p:spPr bwMode="auto">
          <a:xfrm>
            <a:off x="152400" y="6553204"/>
            <a:ext cx="8839200" cy="161925"/>
          </a:xfrm>
          <a:prstGeom prst="rect">
            <a:avLst/>
          </a:prstGeom>
          <a:solidFill>
            <a:schemeClr val="tx1"/>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ndParaRPr>
          </a:p>
        </p:txBody>
      </p:sp>
      <p:pic>
        <p:nvPicPr>
          <p:cNvPr id="8" name="Picture 13" descr="army one ping2.png"/>
          <p:cNvPicPr>
            <a:picLocks noChangeAspect="1"/>
          </p:cNvPicPr>
          <p:nvPr userDrawn="1"/>
        </p:nvPicPr>
        <p:blipFill>
          <a:blip r:embed="rId16" cstate="print"/>
          <a:srcRect/>
          <a:stretch>
            <a:fillRect/>
          </a:stretch>
        </p:blipFill>
        <p:spPr bwMode="auto">
          <a:xfrm>
            <a:off x="228602" y="77792"/>
            <a:ext cx="671513" cy="777875"/>
          </a:xfrm>
          <a:prstGeom prst="rect">
            <a:avLst/>
          </a:prstGeom>
          <a:noFill/>
          <a:ln w="9525">
            <a:noFill/>
            <a:miter lim="800000"/>
            <a:headEnd/>
            <a:tailEnd/>
          </a:ln>
        </p:spPr>
      </p:pic>
      <p:sp>
        <p:nvSpPr>
          <p:cNvPr id="9" name="Rectangle 8"/>
          <p:cNvSpPr>
            <a:spLocks noChangeArrowheads="1"/>
          </p:cNvSpPr>
          <p:nvPr userDrawn="1"/>
        </p:nvSpPr>
        <p:spPr bwMode="auto">
          <a:xfrm>
            <a:off x="152400" y="6553204"/>
            <a:ext cx="8839200" cy="161925"/>
          </a:xfrm>
          <a:prstGeom prst="rect">
            <a:avLst/>
          </a:prstGeom>
          <a:solidFill>
            <a:schemeClr val="tx1"/>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a typeface="ＭＳ Ｐゴシック" pitchFamily="34" charset="-128"/>
            </a:endParaRPr>
          </a:p>
        </p:txBody>
      </p:sp>
      <p:sp>
        <p:nvSpPr>
          <p:cNvPr id="10" name="Slide Number Placeholder 8"/>
          <p:cNvSpPr txBox="1">
            <a:spLocks/>
          </p:cNvSpPr>
          <p:nvPr userDrawn="1"/>
        </p:nvSpPr>
        <p:spPr>
          <a:xfrm>
            <a:off x="6858000" y="6207356"/>
            <a:ext cx="2133600" cy="381000"/>
          </a:xfrm>
          <a:prstGeom prst="rect">
            <a:avLst/>
          </a:prstGeom>
        </p:spPr>
        <p:txBody>
          <a:bodyPr lIns="51430" tIns="25715" rIns="51430" bIns="25715" anchor="ctr"/>
          <a:lstStyle/>
          <a:p>
            <a:pPr algn="r" defTabSz="513458" fontAlgn="base">
              <a:spcBef>
                <a:spcPct val="0"/>
              </a:spcBef>
              <a:spcAft>
                <a:spcPct val="0"/>
              </a:spcAft>
              <a:defRPr/>
            </a:pPr>
            <a:fld id="{BA879E58-23A0-4A77-8FB5-76FAC61AC11D}" type="slidenum">
              <a:rPr lang="en-US" sz="675" b="1">
                <a:solidFill>
                  <a:prstClr val="black"/>
                </a:solidFill>
                <a:ea typeface="ＭＳ Ｐゴシック" pitchFamily="34" charset="-128"/>
                <a:cs typeface="Arial" charset="0"/>
              </a:rPr>
              <a:pPr algn="r" defTabSz="513458" fontAlgn="base">
                <a:spcBef>
                  <a:spcPct val="0"/>
                </a:spcBef>
                <a:spcAft>
                  <a:spcPct val="0"/>
                </a:spcAft>
                <a:defRPr/>
              </a:pPr>
              <a:t>‹#›</a:t>
            </a:fld>
            <a:endParaRPr lang="en-US" sz="675" b="1" dirty="0">
              <a:solidFill>
                <a:prstClr val="black"/>
              </a:solidFill>
              <a:ea typeface="ＭＳ Ｐゴシック" pitchFamily="34" charset="-128"/>
              <a:cs typeface="Arial" charset="0"/>
            </a:endParaRPr>
          </a:p>
        </p:txBody>
      </p:sp>
    </p:spTree>
    <p:extLst>
      <p:ext uri="{BB962C8B-B14F-4D97-AF65-F5344CB8AC3E}">
        <p14:creationId xmlns:p14="http://schemas.microsoft.com/office/powerpoint/2010/main" val="213584542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9" r:id="rId12"/>
    <p:sldLayoutId id="2147483690" r:id="rId13"/>
    <p:sldLayoutId id="2147483672"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19751" y="2394123"/>
            <a:ext cx="6128849" cy="2146742"/>
          </a:xfrm>
          <a:prstGeom prst="rect">
            <a:avLst/>
          </a:prstGeom>
          <a:noFill/>
        </p:spPr>
        <p:txBody>
          <a:bodyPr wrap="square" rtlCol="0">
            <a:spAutoFit/>
          </a:bodyPr>
          <a:lstStyle/>
          <a:p>
            <a:pPr algn="ctr"/>
            <a:r>
              <a:rPr lang="en-US" sz="3000" b="1" dirty="0">
                <a:solidFill>
                  <a:prstClr val="black"/>
                </a:solidFill>
                <a:latin typeface="Arial" panose="020B0604020202020204" pitchFamily="34" charset="0"/>
                <a:cs typeface="Arial" panose="020B0604020202020204" pitchFamily="34" charset="0"/>
              </a:rPr>
              <a:t>Policy on the Military Service of Transgender </a:t>
            </a:r>
            <a:r>
              <a:rPr lang="en-US" sz="3000" b="1" dirty="0" smtClean="0">
                <a:solidFill>
                  <a:prstClr val="black"/>
                </a:solidFill>
                <a:latin typeface="Arial" panose="020B0604020202020204" pitchFamily="34" charset="0"/>
                <a:cs typeface="Arial" panose="020B0604020202020204" pitchFamily="34" charset="0"/>
              </a:rPr>
              <a:t>Soldiers Training Module</a:t>
            </a:r>
          </a:p>
          <a:p>
            <a:pPr algn="ctr"/>
            <a:r>
              <a:rPr lang="en-US" sz="3000" b="1" dirty="0" smtClean="0">
                <a:solidFill>
                  <a:prstClr val="black"/>
                </a:solidFill>
                <a:latin typeface="Arial" panose="020B0604020202020204" pitchFamily="34" charset="0"/>
                <a:cs typeface="Arial" panose="020B0604020202020204" pitchFamily="34" charset="0"/>
              </a:rPr>
              <a:t>Tier 3: Units and Soldiers</a:t>
            </a:r>
            <a:endParaRPr lang="en-US" sz="3000" b="1" dirty="0">
              <a:solidFill>
                <a:prstClr val="black"/>
              </a:solidFill>
              <a:latin typeface="Arial" panose="020B0604020202020204" pitchFamily="34" charset="0"/>
              <a:cs typeface="Arial" panose="020B0604020202020204" pitchFamily="34" charset="0"/>
            </a:endParaRPr>
          </a:p>
          <a:p>
            <a:pPr algn="ctr"/>
            <a:endParaRPr lang="en-US" sz="1350" dirty="0">
              <a:solidFill>
                <a:prstClr val="black"/>
              </a:solidFill>
              <a:latin typeface="Arial" panose="020B0604020202020204" pitchFamily="34" charset="0"/>
              <a:cs typeface="Arial" panose="020B0604020202020204" pitchFamily="34" charset="0"/>
            </a:endParaRPr>
          </a:p>
        </p:txBody>
      </p:sp>
      <p:sp>
        <p:nvSpPr>
          <p:cNvPr id="6" name="TextBox 5"/>
          <p:cNvSpPr txBox="1"/>
          <p:nvPr/>
        </p:nvSpPr>
        <p:spPr>
          <a:xfrm>
            <a:off x="6442971" y="6212915"/>
            <a:ext cx="2204899" cy="300082"/>
          </a:xfrm>
          <a:prstGeom prst="rect">
            <a:avLst/>
          </a:prstGeom>
          <a:noFill/>
        </p:spPr>
        <p:txBody>
          <a:bodyPr wrap="square" rtlCol="0">
            <a:spAutoFit/>
          </a:bodyPr>
          <a:lstStyle/>
          <a:p>
            <a:r>
              <a:rPr lang="en-US" sz="1350" dirty="0">
                <a:solidFill>
                  <a:prstClr val="black"/>
                </a:solidFill>
                <a:latin typeface="Arial" panose="020B0604020202020204" pitchFamily="34" charset="0"/>
                <a:cs typeface="Arial" panose="020B0604020202020204" pitchFamily="34" charset="0"/>
              </a:rPr>
              <a:t>As of </a:t>
            </a:r>
            <a:r>
              <a:rPr lang="en-US" sz="1350" dirty="0" smtClean="0">
                <a:solidFill>
                  <a:prstClr val="black"/>
                </a:solidFill>
                <a:latin typeface="Arial" panose="020B0604020202020204" pitchFamily="34" charset="0"/>
                <a:cs typeface="Arial" panose="020B0604020202020204" pitchFamily="34" charset="0"/>
              </a:rPr>
              <a:t>16 September 2016</a:t>
            </a:r>
            <a:endParaRPr lang="en-US" sz="135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714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0084" y="1008209"/>
            <a:ext cx="7438695" cy="3327227"/>
          </a:xfrm>
        </p:spPr>
        <p:txBody>
          <a:bodyPr>
            <a:noAutofit/>
          </a:bodyPr>
          <a:lstStyle/>
          <a:p>
            <a:pPr marL="0" indent="0">
              <a:lnSpc>
                <a:spcPct val="100000"/>
              </a:lnSpc>
              <a:spcAft>
                <a:spcPts val="450"/>
              </a:spcAft>
              <a:buNone/>
            </a:pPr>
            <a:r>
              <a:rPr lang="en-US" sz="1800" b="1" i="1" u="sng" dirty="0" smtClean="0">
                <a:latin typeface="Arial" panose="020B0604020202020204" pitchFamily="34" charset="0"/>
                <a:cs typeface="Arial" panose="020B0604020202020204" pitchFamily="34" charset="0"/>
              </a:rPr>
              <a:t>Initiates process, maintains </a:t>
            </a:r>
            <a:r>
              <a:rPr lang="en-US" sz="1800" b="1" i="1" u="sng" dirty="0">
                <a:latin typeface="Arial" panose="020B0604020202020204" pitchFamily="34" charset="0"/>
                <a:cs typeface="Arial" panose="020B0604020202020204" pitchFamily="34" charset="0"/>
              </a:rPr>
              <a:t>individual </a:t>
            </a:r>
            <a:r>
              <a:rPr lang="en-US" sz="1800" b="1" i="1" u="sng" dirty="0" smtClean="0">
                <a:latin typeface="Arial" panose="020B0604020202020204" pitchFamily="34" charset="0"/>
                <a:cs typeface="Arial" panose="020B0604020202020204" pitchFamily="34" charset="0"/>
              </a:rPr>
              <a:t>readiness, and meets Army standards</a:t>
            </a:r>
            <a:endParaRPr lang="en-US" sz="1800" b="1" i="1" u="sng" dirty="0">
              <a:latin typeface="Arial" panose="020B0604020202020204" pitchFamily="34" charset="0"/>
              <a:cs typeface="Arial" panose="020B0604020202020204" pitchFamily="34" charset="0"/>
            </a:endParaRPr>
          </a:p>
          <a:p>
            <a:pPr marL="463550" lvl="1" indent="-238125">
              <a:lnSpc>
                <a:spcPct val="100000"/>
              </a:lnSpc>
              <a:spcBef>
                <a:spcPts val="0"/>
              </a:spcBef>
              <a:buFont typeface="Courier New" panose="02070309020205020404" pitchFamily="49" charset="0"/>
              <a:buChar char="o"/>
            </a:pPr>
            <a:r>
              <a:rPr lang="en-US" sz="1600" b="1" i="1" dirty="0">
                <a:latin typeface="Arial" panose="020B0604020202020204" pitchFamily="34" charset="0"/>
                <a:cs typeface="Arial" panose="020B0604020202020204" pitchFamily="34" charset="0"/>
              </a:rPr>
              <a:t>Seeks a medical diagnosis (or confirmation of a civilian diagnosis) from a military medical provider (MMP</a:t>
            </a:r>
            <a:r>
              <a:rPr lang="en-US" sz="1600" b="1" i="1" dirty="0" smtClean="0">
                <a:latin typeface="Arial" panose="020B0604020202020204" pitchFamily="34" charset="0"/>
                <a:cs typeface="Arial" panose="020B0604020202020204" pitchFamily="34" charset="0"/>
              </a:rPr>
              <a:t>)</a:t>
            </a:r>
          </a:p>
          <a:p>
            <a:pPr marL="463550" lvl="1" indent="-238125">
              <a:lnSpc>
                <a:spcPct val="100000"/>
              </a:lnSpc>
              <a:spcBef>
                <a:spcPts val="0"/>
              </a:spcBef>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Notifies immediate commander (CDR) </a:t>
            </a:r>
          </a:p>
          <a:p>
            <a:pPr marL="463550" lvl="1" indent="-238125">
              <a:lnSpc>
                <a:spcPct val="100000"/>
              </a:lnSpc>
              <a:spcBef>
                <a:spcPts val="0"/>
              </a:spcBef>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Works with military medical </a:t>
            </a:r>
            <a:r>
              <a:rPr lang="en-US" sz="1600" dirty="0">
                <a:latin typeface="Arial" panose="020B0604020202020204" pitchFamily="34" charset="0"/>
                <a:cs typeface="Arial" panose="020B0604020202020204" pitchFamily="34" charset="0"/>
              </a:rPr>
              <a:t>treatment </a:t>
            </a:r>
            <a:r>
              <a:rPr lang="en-US" sz="1600" dirty="0" smtClean="0">
                <a:latin typeface="Arial" panose="020B0604020202020204" pitchFamily="34" charset="0"/>
                <a:cs typeface="Arial" panose="020B0604020202020204" pitchFamily="34" charset="0"/>
              </a:rPr>
              <a:t>team (MTT) to </a:t>
            </a:r>
            <a:r>
              <a:rPr lang="en-US" sz="1600" dirty="0">
                <a:latin typeface="Arial" panose="020B0604020202020204" pitchFamily="34" charset="0"/>
                <a:cs typeface="Arial" panose="020B0604020202020204" pitchFamily="34" charset="0"/>
              </a:rPr>
              <a:t>develop a </a:t>
            </a:r>
            <a:r>
              <a:rPr lang="en-US" sz="1600" dirty="0" smtClean="0">
                <a:latin typeface="Arial" panose="020B0604020202020204" pitchFamily="34" charset="0"/>
                <a:cs typeface="Arial" panose="020B0604020202020204" pitchFamily="34" charset="0"/>
              </a:rPr>
              <a:t>medical treatment plan (MTP)</a:t>
            </a:r>
            <a:endParaRPr lang="en-US" sz="1600" dirty="0">
              <a:latin typeface="Arial" panose="020B0604020202020204" pitchFamily="34" charset="0"/>
              <a:cs typeface="Arial" panose="020B0604020202020204" pitchFamily="34" charset="0"/>
            </a:endParaRPr>
          </a:p>
          <a:p>
            <a:pPr marL="463550" lvl="1" indent="-238125">
              <a:lnSpc>
                <a:spcPct val="100000"/>
              </a:lnSpc>
              <a:spcBef>
                <a:spcPts val="0"/>
              </a:spcBef>
              <a:buFont typeface="Courier New" panose="02070309020205020404" pitchFamily="49" charset="0"/>
              <a:buChar char="o"/>
            </a:pPr>
            <a:r>
              <a:rPr lang="en-US" sz="1600" dirty="0">
                <a:latin typeface="Arial" panose="020B0604020202020204" pitchFamily="34" charset="0"/>
                <a:cs typeface="Arial" panose="020B0604020202020204" pitchFamily="34" charset="0"/>
              </a:rPr>
              <a:t>Works with </a:t>
            </a:r>
            <a:r>
              <a:rPr lang="en-US" sz="1600" dirty="0" smtClean="0">
                <a:latin typeface="Arial" panose="020B0604020202020204" pitchFamily="34" charset="0"/>
                <a:cs typeface="Arial" panose="020B0604020202020204" pitchFamily="34" charset="0"/>
              </a:rPr>
              <a:t>the commander </a:t>
            </a:r>
            <a:r>
              <a:rPr lang="en-US" sz="1600" dirty="0">
                <a:latin typeface="Arial" panose="020B0604020202020204" pitchFamily="34" charset="0"/>
                <a:cs typeface="Arial" panose="020B0604020202020204" pitchFamily="34" charset="0"/>
              </a:rPr>
              <a:t>and </a:t>
            </a:r>
            <a:r>
              <a:rPr lang="en-US" sz="1600" dirty="0" smtClean="0">
                <a:latin typeface="Arial" panose="020B0604020202020204" pitchFamily="34" charset="0"/>
                <a:cs typeface="Arial" panose="020B0604020202020204" pitchFamily="34" charset="0"/>
              </a:rPr>
              <a:t>MTT </a:t>
            </a:r>
            <a:r>
              <a:rPr lang="en-US" sz="1600" dirty="0">
                <a:latin typeface="Arial" panose="020B0604020202020204" pitchFamily="34" charset="0"/>
                <a:cs typeface="Arial" panose="020B0604020202020204" pitchFamily="34" charset="0"/>
              </a:rPr>
              <a:t>to refine timing of </a:t>
            </a: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treatment </a:t>
            </a:r>
            <a:r>
              <a:rPr lang="en-US" sz="1600" dirty="0" smtClean="0">
                <a:latin typeface="Arial" panose="020B0604020202020204" pitchFamily="34" charset="0"/>
                <a:cs typeface="Arial" panose="020B0604020202020204" pitchFamily="34" charset="0"/>
              </a:rPr>
              <a:t>plan</a:t>
            </a:r>
          </a:p>
          <a:p>
            <a:pPr marL="463550" lvl="1" indent="-238125">
              <a:lnSpc>
                <a:spcPct val="100000"/>
              </a:lnSpc>
              <a:spcBef>
                <a:spcPts val="0"/>
              </a:spcBef>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Works with commander to set conditions which support MTP</a:t>
            </a:r>
          </a:p>
          <a:p>
            <a:pPr marL="463550" lvl="1" indent="-238125">
              <a:lnSpc>
                <a:spcPct val="100000"/>
              </a:lnSpc>
              <a:spcBef>
                <a:spcPts val="0"/>
              </a:spcBef>
              <a:buFont typeface="Courier New" panose="02070309020205020404" pitchFamily="49" charset="0"/>
              <a:buChar char="o"/>
            </a:pPr>
            <a:r>
              <a:rPr lang="en-US" sz="1600" dirty="0">
                <a:latin typeface="Arial" panose="020B0604020202020204" pitchFamily="34" charset="0"/>
                <a:cs typeface="Arial" panose="020B0604020202020204" pitchFamily="34" charset="0"/>
              </a:rPr>
              <a:t>After </a:t>
            </a:r>
            <a:r>
              <a:rPr lang="en-US" sz="1600" dirty="0" smtClean="0">
                <a:latin typeface="Arial" panose="020B0604020202020204" pitchFamily="34" charset="0"/>
                <a:cs typeface="Arial" panose="020B0604020202020204" pitchFamily="34" charset="0"/>
              </a:rPr>
              <a:t>medical </a:t>
            </a:r>
            <a:r>
              <a:rPr lang="en-US" sz="1600" dirty="0">
                <a:latin typeface="Arial" panose="020B0604020202020204" pitchFamily="34" charset="0"/>
                <a:cs typeface="Arial" panose="020B0604020202020204" pitchFamily="34" charset="0"/>
              </a:rPr>
              <a:t>treatment </a:t>
            </a:r>
            <a:r>
              <a:rPr lang="en-US" sz="1600" dirty="0" smtClean="0">
                <a:latin typeface="Arial" panose="020B0604020202020204" pitchFamily="34" charset="0"/>
                <a:cs typeface="Arial" panose="020B0604020202020204" pitchFamily="34" charset="0"/>
              </a:rPr>
              <a:t>plan is </a:t>
            </a:r>
            <a:r>
              <a:rPr lang="en-US" sz="1600" dirty="0">
                <a:latin typeface="Arial" panose="020B0604020202020204" pitchFamily="34" charset="0"/>
                <a:cs typeface="Arial" panose="020B0604020202020204" pitchFamily="34" charset="0"/>
              </a:rPr>
              <a:t>complete, </a:t>
            </a:r>
            <a:r>
              <a:rPr lang="en-US" sz="1600" dirty="0" smtClean="0">
                <a:latin typeface="Arial" panose="020B0604020202020204" pitchFamily="34" charset="0"/>
                <a:cs typeface="Arial" panose="020B0604020202020204" pitchFamily="34" charset="0"/>
              </a:rPr>
              <a:t>submits </a:t>
            </a:r>
            <a:r>
              <a:rPr lang="en-US" sz="1600" dirty="0">
                <a:latin typeface="Arial" panose="020B0604020202020204" pitchFamily="34" charset="0"/>
                <a:cs typeface="Arial" panose="020B0604020202020204" pitchFamily="34" charset="0"/>
              </a:rPr>
              <a:t>request through </a:t>
            </a:r>
            <a:r>
              <a:rPr lang="en-US" sz="1600" dirty="0" smtClean="0">
                <a:latin typeface="Arial" panose="020B0604020202020204" pitchFamily="34" charset="0"/>
                <a:cs typeface="Arial" panose="020B0604020202020204" pitchFamily="34" charset="0"/>
              </a:rPr>
              <a:t>brigade </a:t>
            </a:r>
            <a:r>
              <a:rPr lang="en-US" sz="1600" dirty="0">
                <a:latin typeface="Arial" panose="020B0604020202020204" pitchFamily="34" charset="0"/>
                <a:cs typeface="Arial" panose="020B0604020202020204" pitchFamily="34" charset="0"/>
              </a:rPr>
              <a:t>level </a:t>
            </a:r>
            <a:r>
              <a:rPr lang="en-US" sz="1600" dirty="0" smtClean="0">
                <a:latin typeface="Arial" panose="020B0604020202020204" pitchFamily="34" charset="0"/>
                <a:cs typeface="Arial" panose="020B0604020202020204" pitchFamily="34" charset="0"/>
              </a:rPr>
              <a:t>commander for </a:t>
            </a:r>
            <a:r>
              <a:rPr lang="en-US" sz="1600" dirty="0">
                <a:latin typeface="Arial" panose="020B0604020202020204" pitchFamily="34" charset="0"/>
                <a:cs typeface="Arial" panose="020B0604020202020204" pitchFamily="34" charset="0"/>
              </a:rPr>
              <a:t>gender change in DEERS </a:t>
            </a:r>
            <a:endParaRPr lang="en-US" sz="1600" dirty="0" smtClean="0">
              <a:latin typeface="Arial" panose="020B0604020202020204" pitchFamily="34" charset="0"/>
              <a:cs typeface="Arial" panose="020B0604020202020204" pitchFamily="34" charset="0"/>
            </a:endParaRPr>
          </a:p>
          <a:p>
            <a:pPr marL="463550" lvl="1" indent="-238125">
              <a:lnSpc>
                <a:spcPct val="100000"/>
              </a:lnSpc>
              <a:spcBef>
                <a:spcPts val="0"/>
              </a:spcBef>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Maintains standards during </a:t>
            </a:r>
            <a:r>
              <a:rPr lang="en-US" sz="1600" dirty="0">
                <a:latin typeface="Arial" panose="020B0604020202020204" pitchFamily="34" charset="0"/>
                <a:cs typeface="Arial" panose="020B0604020202020204" pitchFamily="34" charset="0"/>
              </a:rPr>
              <a:t>and </a:t>
            </a:r>
            <a:r>
              <a:rPr lang="en-US" sz="1600" dirty="0" smtClean="0">
                <a:latin typeface="Arial" panose="020B0604020202020204" pitchFamily="34" charset="0"/>
                <a:cs typeface="Arial" panose="020B0604020202020204" pitchFamily="34" charset="0"/>
              </a:rPr>
              <a:t>after </a:t>
            </a:r>
            <a:r>
              <a:rPr lang="en-US" sz="1600" dirty="0">
                <a:latin typeface="Arial" panose="020B0604020202020204" pitchFamily="34" charset="0"/>
                <a:cs typeface="Arial" panose="020B0604020202020204" pitchFamily="34" charset="0"/>
              </a:rPr>
              <a:t>gender </a:t>
            </a:r>
            <a:r>
              <a:rPr lang="en-US" sz="1600" dirty="0" smtClean="0">
                <a:latin typeface="Arial" panose="020B0604020202020204" pitchFamily="34" charset="0"/>
                <a:cs typeface="Arial" panose="020B0604020202020204" pitchFamily="34" charset="0"/>
              </a:rPr>
              <a:t>transition IAW </a:t>
            </a:r>
            <a:r>
              <a:rPr lang="en-US" sz="1600" dirty="0">
                <a:latin typeface="Arial" panose="020B0604020202020204" pitchFamily="34" charset="0"/>
                <a:cs typeface="Arial" panose="020B0604020202020204" pitchFamily="34" charset="0"/>
              </a:rPr>
              <a:t>gender </a:t>
            </a:r>
            <a:r>
              <a:rPr lang="en-US" sz="1600" dirty="0" smtClean="0">
                <a:latin typeface="Arial" panose="020B0604020202020204" pitchFamily="34" charset="0"/>
                <a:cs typeface="Arial" panose="020B0604020202020204" pitchFamily="34" charset="0"/>
              </a:rPr>
              <a:t>marker.</a:t>
            </a:r>
          </a:p>
          <a:p>
            <a:pPr marL="463550" lvl="1" indent="-238125">
              <a:lnSpc>
                <a:spcPct val="100000"/>
              </a:lnSpc>
              <a:spcBef>
                <a:spcPts val="0"/>
              </a:spcBef>
              <a:buFont typeface="Courier New" panose="02070309020205020404" pitchFamily="49" charset="0"/>
              <a:buChar char="o"/>
            </a:pPr>
            <a:r>
              <a:rPr lang="en-US" sz="1600" b="1" dirty="0" smtClean="0">
                <a:latin typeface="Arial" panose="020B0604020202020204" pitchFamily="34" charset="0"/>
                <a:cs typeface="Arial" panose="020B0604020202020204" pitchFamily="34" charset="0"/>
              </a:rPr>
              <a:t>Uses </a:t>
            </a:r>
            <a:r>
              <a:rPr lang="en-US" sz="1600" b="1" dirty="0">
                <a:latin typeface="Arial" panose="020B0604020202020204" pitchFamily="34" charset="0"/>
                <a:cs typeface="Arial" panose="020B0604020202020204" pitchFamily="34" charset="0"/>
              </a:rPr>
              <a:t>the billeting, bathroom, and shower facilities associated with their gender marker in </a:t>
            </a:r>
            <a:r>
              <a:rPr lang="en-US" sz="1600" b="1" dirty="0" smtClean="0">
                <a:latin typeface="Arial" panose="020B0604020202020204" pitchFamily="34" charset="0"/>
                <a:cs typeface="Arial" panose="020B0604020202020204" pitchFamily="34" charset="0"/>
              </a:rPr>
              <a:t>DEERS</a:t>
            </a:r>
            <a:endParaRPr lang="en-US" sz="1600" b="1" dirty="0">
              <a:latin typeface="Arial" panose="020B0604020202020204" pitchFamily="34" charset="0"/>
              <a:cs typeface="Arial" panose="020B0604020202020204" pitchFamily="34" charset="0"/>
            </a:endParaRPr>
          </a:p>
        </p:txBody>
      </p:sp>
      <p:sp>
        <p:nvSpPr>
          <p:cNvPr id="4" name="TextBox 3"/>
          <p:cNvSpPr txBox="1"/>
          <p:nvPr/>
        </p:nvSpPr>
        <p:spPr>
          <a:xfrm>
            <a:off x="526093" y="5572375"/>
            <a:ext cx="8206678" cy="523220"/>
          </a:xfrm>
          <a:prstGeom prst="rect">
            <a:avLst/>
          </a:prstGeom>
          <a:solidFill>
            <a:schemeClr val="accent4">
              <a:lumMod val="20000"/>
              <a:lumOff val="80000"/>
            </a:schemeClr>
          </a:solidFill>
          <a:ln>
            <a:solidFill>
              <a:srgbClr val="0066FF"/>
            </a:solidFill>
          </a:ln>
        </p:spPr>
        <p:txBody>
          <a:bodyPr wrap="square" rtlCol="0">
            <a:spAutoFit/>
          </a:bodyPr>
          <a:lstStyle/>
          <a:p>
            <a:pPr algn="ctr"/>
            <a:r>
              <a:rPr lang="en-US" sz="1400" b="1" i="1" dirty="0" smtClean="0">
                <a:latin typeface="Arial" panose="020B0604020202020204" pitchFamily="34" charset="0"/>
                <a:cs typeface="Arial" panose="020B0604020202020204" pitchFamily="34" charset="0"/>
              </a:rPr>
              <a:t>For RC Soldiers using a civilian medical provider, diagnosis and treatment plan will be subject to validation by a military medical provider</a:t>
            </a:r>
            <a:endParaRPr lang="en-US" sz="1400" b="1" i="1" dirty="0">
              <a:latin typeface="Arial" panose="020B0604020202020204" pitchFamily="34" charset="0"/>
              <a:cs typeface="Arial" panose="020B0604020202020204" pitchFamily="34" charset="0"/>
            </a:endParaRPr>
          </a:p>
        </p:txBody>
      </p:sp>
      <p:sp>
        <p:nvSpPr>
          <p:cNvPr id="10" name="Title 9"/>
          <p:cNvSpPr>
            <a:spLocks noGrp="1"/>
          </p:cNvSpPr>
          <p:nvPr>
            <p:ph type="title"/>
          </p:nvPr>
        </p:nvSpPr>
        <p:spPr>
          <a:xfrm>
            <a:off x="413389" y="125260"/>
            <a:ext cx="8319382" cy="535987"/>
          </a:xfrm>
        </p:spPr>
        <p:txBody>
          <a:bodyPr>
            <a:noAutofit/>
          </a:bodyPr>
          <a:lstStyle/>
          <a:p>
            <a:pPr algn="ctr"/>
            <a:r>
              <a:rPr lang="en-US" sz="2000" b="1" dirty="0" smtClean="0">
                <a:latin typeface="Arial" panose="020B0604020202020204" pitchFamily="34" charset="0"/>
                <a:cs typeface="Arial" panose="020B0604020202020204" pitchFamily="34" charset="0"/>
              </a:rPr>
              <a:t>Transitioning Soldier Responsibilities</a:t>
            </a:r>
            <a:endParaRPr lang="en-US" sz="2000" b="1" dirty="0"/>
          </a:p>
        </p:txBody>
      </p:sp>
      <p:sp>
        <p:nvSpPr>
          <p:cNvPr id="8" name="Rectangle 7"/>
          <p:cNvSpPr/>
          <p:nvPr/>
        </p:nvSpPr>
        <p:spPr>
          <a:xfrm>
            <a:off x="526093" y="4626296"/>
            <a:ext cx="8206678" cy="830997"/>
          </a:xfrm>
          <a:prstGeom prst="rect">
            <a:avLst/>
          </a:prstGeom>
          <a:solidFill>
            <a:srgbClr val="FFC000"/>
          </a:solidFill>
        </p:spPr>
        <p:txBody>
          <a:bodyPr wrap="square">
            <a:spAutoFit/>
          </a:bodyPr>
          <a:lstStyle/>
          <a:p>
            <a:pPr algn="ctr"/>
            <a:r>
              <a:rPr lang="en-US" sz="2400" b="1" dirty="0" smtClean="0">
                <a:latin typeface="Arial" panose="020B0604020202020204" pitchFamily="34" charset="0"/>
                <a:cs typeface="Arial" panose="020B0604020202020204" pitchFamily="34" charset="0"/>
              </a:rPr>
              <a:t>Soldiers who</a:t>
            </a:r>
            <a:r>
              <a:rPr lang="en-US" sz="2400" b="1" dirty="0" smtClean="0">
                <a:solidFill>
                  <a:srgbClr val="FF0000"/>
                </a:solidFill>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identify as transgender should seek assistance from their military medical provider</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55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6"/>
            <a:ext cx="7886700" cy="751293"/>
          </a:xfrm>
        </p:spPr>
        <p:txBody>
          <a:bodyPr anchor="b">
            <a:normAutofit/>
          </a:bodyPr>
          <a:lstStyle/>
          <a:p>
            <a:pPr algn="ctr"/>
            <a:r>
              <a:rPr lang="en-US" sz="2100" b="1" dirty="0">
                <a:latin typeface="Arial" panose="020B0604020202020204" pitchFamily="34" charset="0"/>
                <a:cs typeface="Arial" panose="020B0604020202020204" pitchFamily="34" charset="0"/>
              </a:rPr>
              <a:t>Vignette </a:t>
            </a:r>
            <a:r>
              <a:rPr lang="en-US" sz="2100" b="1" dirty="0" smtClean="0">
                <a:latin typeface="Arial" panose="020B0604020202020204" pitchFamily="34" charset="0"/>
                <a:cs typeface="Arial" panose="020B0604020202020204" pitchFamily="34" charset="0"/>
              </a:rPr>
              <a:t>1: No Diagnosis of Gender Dysphoria</a:t>
            </a:r>
            <a:endParaRPr lang="en-US" sz="2100" b="1"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p:txBody>
          <a:bodyPr>
            <a:normAutofit/>
          </a:bodyPr>
          <a:lstStyle/>
          <a:p>
            <a:pPr marL="0" indent="0">
              <a:buNone/>
            </a:pPr>
            <a:r>
              <a:rPr lang="en-US" sz="1600" b="1" dirty="0">
                <a:latin typeface="Arial" panose="020B0604020202020204" pitchFamily="34" charset="0"/>
                <a:cs typeface="Arial" panose="020B0604020202020204" pitchFamily="34" charset="0"/>
              </a:rPr>
              <a:t>Vignette</a:t>
            </a:r>
            <a:r>
              <a:rPr lang="en-US" sz="1350" b="1" dirty="0">
                <a:latin typeface="Arial" panose="020B0604020202020204" pitchFamily="34" charset="0"/>
                <a:cs typeface="Arial" panose="020B0604020202020204" pitchFamily="34" charset="0"/>
              </a:rPr>
              <a:t>:</a:t>
            </a:r>
          </a:p>
          <a:p>
            <a:pPr marL="0" indent="0">
              <a:buNone/>
            </a:pPr>
            <a:r>
              <a:rPr lang="en-US" sz="1400" dirty="0" smtClean="0">
                <a:latin typeface="Arial" panose="020B0604020202020204" pitchFamily="34" charset="0"/>
                <a:cs typeface="Arial" panose="020B0604020202020204" pitchFamily="34" charset="0"/>
              </a:rPr>
              <a:t>A </a:t>
            </a:r>
            <a:r>
              <a:rPr lang="en-US" sz="1400" dirty="0">
                <a:latin typeface="Arial" panose="020B0604020202020204" pitchFamily="34" charset="0"/>
                <a:cs typeface="Arial" panose="020B0604020202020204" pitchFamily="34" charset="0"/>
              </a:rPr>
              <a:t>Soldier in your unit </a:t>
            </a:r>
            <a:r>
              <a:rPr lang="en-US" sz="1400" dirty="0" smtClean="0">
                <a:latin typeface="Arial" panose="020B0604020202020204" pitchFamily="34" charset="0"/>
                <a:cs typeface="Arial" panose="020B0604020202020204" pitchFamily="34" charset="0"/>
              </a:rPr>
              <a:t>tells everyone that although he was born male, he identifies as a female.  He explains that he is beginning the process of transitioning from </a:t>
            </a:r>
            <a:r>
              <a:rPr lang="en-US" sz="1400" dirty="0">
                <a:latin typeface="Arial" panose="020B0604020202020204" pitchFamily="34" charset="0"/>
                <a:cs typeface="Arial" panose="020B0604020202020204" pitchFamily="34" charset="0"/>
              </a:rPr>
              <a:t>male to female.  </a:t>
            </a:r>
          </a:p>
        </p:txBody>
      </p:sp>
      <p:sp>
        <p:nvSpPr>
          <p:cNvPr id="8" name="Content Placeholder 7"/>
          <p:cNvSpPr>
            <a:spLocks noGrp="1"/>
          </p:cNvSpPr>
          <p:nvPr>
            <p:ph sz="half" idx="2"/>
          </p:nvPr>
        </p:nvSpPr>
        <p:spPr/>
        <p:txBody>
          <a:bodyPr>
            <a:normAutofit/>
          </a:bodyPr>
          <a:lstStyle/>
          <a:p>
            <a:pPr marL="0" indent="0">
              <a:buNone/>
            </a:pPr>
            <a:r>
              <a:rPr lang="en-US" sz="1600" b="1" dirty="0">
                <a:latin typeface="Arial" panose="020B0604020202020204" pitchFamily="34" charset="0"/>
                <a:cs typeface="Arial" panose="020B0604020202020204" pitchFamily="34" charset="0"/>
              </a:rPr>
              <a:t>Considerations and Responsibilities</a:t>
            </a:r>
            <a:r>
              <a:rPr lang="en-US" sz="1600" dirty="0">
                <a:latin typeface="Arial" panose="020B0604020202020204" pitchFamily="34" charset="0"/>
                <a:cs typeface="Arial" panose="020B0604020202020204" pitchFamily="34" charset="0"/>
              </a:rPr>
              <a:t>:</a:t>
            </a:r>
          </a:p>
          <a:p>
            <a:pPr lvl="0">
              <a:buFont typeface="+mj-lt"/>
              <a:buAutoNum type="arabicPeriod"/>
            </a:pPr>
            <a:r>
              <a:rPr lang="en-US" sz="1200" dirty="0" smtClean="0">
                <a:latin typeface="Arial" panose="020B0604020202020204" pitchFamily="34" charset="0"/>
                <a:cs typeface="Arial" panose="020B0604020202020204" pitchFamily="34" charset="0"/>
              </a:rPr>
              <a:t>Treat Soldier with dignity and respect.</a:t>
            </a:r>
          </a:p>
          <a:p>
            <a:pPr lvl="0">
              <a:buFont typeface="+mj-lt"/>
              <a:buAutoNum type="arabicPeriod"/>
            </a:pPr>
            <a:r>
              <a:rPr lang="en-US" sz="1200" dirty="0" smtClean="0">
                <a:latin typeface="Arial" panose="020B0604020202020204" pitchFamily="34" charset="0"/>
                <a:cs typeface="Arial" panose="020B0604020202020204" pitchFamily="34" charset="0"/>
              </a:rPr>
              <a:t>Soldier chose to discuss the transition with his colleagues and will likely be open to sincere and respectful questions about the process. </a:t>
            </a: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Use good judgment in asking personal questions, as you would with any other Soldier. </a:t>
            </a:r>
          </a:p>
          <a:p>
            <a:pPr lvl="0">
              <a:buFont typeface="+mj-lt"/>
              <a:buAutoNum type="arabicPeriod"/>
            </a:pPr>
            <a:r>
              <a:rPr lang="en-US" sz="1200" dirty="0" smtClean="0">
                <a:latin typeface="Arial" panose="020B0604020202020204" pitchFamily="34" charset="0"/>
                <a:cs typeface="Arial" panose="020B0604020202020204" pitchFamily="34" charset="0"/>
              </a:rPr>
              <a:t>Understand that DoD and Army policy allow transgender Soldiers to serve openly and provides a process for Soldiers to transition while serving in the military. </a:t>
            </a:r>
          </a:p>
          <a:p>
            <a:pPr>
              <a:spcAft>
                <a:spcPts val="1200"/>
              </a:spcAft>
            </a:pPr>
            <a:r>
              <a:rPr lang="en-US" sz="1200" dirty="0">
                <a:latin typeface="Arial" panose="020B0604020202020204" pitchFamily="34" charset="0"/>
                <a:ea typeface="Calibri" panose="020F0502020204030204" pitchFamily="34" charset="0"/>
                <a:cs typeface="Arial" panose="020B0604020202020204" pitchFamily="34" charset="0"/>
              </a:rPr>
              <a:t>Gender transition in the Army begins when a Soldier receives a diagnosis from a military medical provider indicating that the Soldier’s gender transition is medically necessary, and concludes when the Soldier’s gender marker in DEERS is changed and the member is recognized in the preferred gender. </a:t>
            </a:r>
            <a:endParaRPr lang="en-US" sz="1200" dirty="0" smtClean="0">
              <a:latin typeface="Arial" panose="020B0604020202020204" pitchFamily="34" charset="0"/>
              <a:ea typeface="Calibri" panose="020F0502020204030204" pitchFamily="34" charset="0"/>
              <a:cs typeface="Arial" panose="020B0604020202020204" pitchFamily="34" charset="0"/>
            </a:endParaRPr>
          </a:p>
          <a:p>
            <a:pPr>
              <a:spcAft>
                <a:spcPts val="1200"/>
              </a:spcAft>
            </a:pPr>
            <a:endParaRPr lang="en-US" sz="1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12513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6"/>
            <a:ext cx="7886700" cy="751293"/>
          </a:xfrm>
        </p:spPr>
        <p:txBody>
          <a:bodyPr anchor="b">
            <a:normAutofit/>
          </a:bodyPr>
          <a:lstStyle/>
          <a:p>
            <a:pPr algn="ctr"/>
            <a:r>
              <a:rPr lang="en-US" sz="2100" b="1" dirty="0">
                <a:latin typeface="Arial" panose="020B0604020202020204" pitchFamily="34" charset="0"/>
                <a:cs typeface="Arial" panose="020B0604020202020204" pitchFamily="34" charset="0"/>
              </a:rPr>
              <a:t>Vignette 2</a:t>
            </a:r>
            <a:r>
              <a:rPr lang="en-US" sz="2100" b="1" dirty="0" smtClean="0">
                <a:latin typeface="Arial" panose="020B0604020202020204" pitchFamily="34" charset="0"/>
                <a:cs typeface="Arial" panose="020B0604020202020204" pitchFamily="34" charset="0"/>
              </a:rPr>
              <a:t>: Real Life Experience Off Duty</a:t>
            </a:r>
            <a:endParaRPr lang="en-US" sz="2100" b="1"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p:txBody>
          <a:bodyPr>
            <a:normAutofit/>
          </a:bodyPr>
          <a:lstStyle/>
          <a:p>
            <a:pPr marL="0" indent="0">
              <a:buNone/>
            </a:pPr>
            <a:r>
              <a:rPr lang="en-US" sz="1600" b="1" dirty="0">
                <a:latin typeface="Arial" panose="020B0604020202020204" pitchFamily="34" charset="0"/>
                <a:cs typeface="Arial" panose="020B0604020202020204" pitchFamily="34" charset="0"/>
              </a:rPr>
              <a:t>Vignette</a:t>
            </a:r>
            <a:r>
              <a:rPr lang="en-US" sz="1350" b="1" dirty="0">
                <a:latin typeface="Arial" panose="020B0604020202020204" pitchFamily="34" charset="0"/>
                <a:cs typeface="Arial" panose="020B0604020202020204" pitchFamily="34" charset="0"/>
              </a:rPr>
              <a:t>:</a:t>
            </a:r>
          </a:p>
          <a:p>
            <a:pPr marL="0" indent="0">
              <a:buNone/>
            </a:pPr>
            <a:r>
              <a:rPr lang="en-US" sz="1400" dirty="0" smtClean="0">
                <a:latin typeface="Arial" panose="020B0604020202020204" pitchFamily="34" charset="0"/>
                <a:cs typeface="Arial" panose="020B0604020202020204" pitchFamily="34" charset="0"/>
              </a:rPr>
              <a:t>A </a:t>
            </a:r>
            <a:r>
              <a:rPr lang="en-US" sz="1400" dirty="0">
                <a:latin typeface="Arial" panose="020B0604020202020204" pitchFamily="34" charset="0"/>
                <a:cs typeface="Arial" panose="020B0604020202020204" pitchFamily="34" charset="0"/>
              </a:rPr>
              <a:t>Soldier in your unit is transitioning from male to female.  As part of the medical treatment plan, the Soldier dresses as a female </a:t>
            </a:r>
            <a:r>
              <a:rPr lang="en-US" sz="1400" dirty="0" smtClean="0">
                <a:latin typeface="Arial" panose="020B0604020202020204" pitchFamily="34" charset="0"/>
                <a:cs typeface="Arial" panose="020B0604020202020204" pitchFamily="34" charset="0"/>
              </a:rPr>
              <a:t>(real life experience) off-duty</a:t>
            </a:r>
            <a:r>
              <a:rPr lang="en-US" sz="1400" dirty="0">
                <a:latin typeface="Arial" panose="020B0604020202020204" pitchFamily="34" charset="0"/>
                <a:cs typeface="Arial" panose="020B0604020202020204" pitchFamily="34" charset="0"/>
              </a:rPr>
              <a:t>. You were not aware that the Soldier is transitioning to a female. You see the Soldier in a bar wearing a dress and make-up.</a:t>
            </a:r>
          </a:p>
        </p:txBody>
      </p:sp>
      <p:sp>
        <p:nvSpPr>
          <p:cNvPr id="8" name="Content Placeholder 7"/>
          <p:cNvSpPr>
            <a:spLocks noGrp="1"/>
          </p:cNvSpPr>
          <p:nvPr>
            <p:ph sz="half" idx="2"/>
          </p:nvPr>
        </p:nvSpPr>
        <p:spPr/>
        <p:txBody>
          <a:bodyPr>
            <a:normAutofit/>
          </a:bodyPr>
          <a:lstStyle/>
          <a:p>
            <a:pPr marL="0" indent="0">
              <a:buNone/>
            </a:pPr>
            <a:r>
              <a:rPr lang="en-US" sz="1600" b="1" dirty="0">
                <a:latin typeface="Arial" panose="020B0604020202020204" pitchFamily="34" charset="0"/>
                <a:cs typeface="Arial" panose="020B0604020202020204" pitchFamily="34" charset="0"/>
              </a:rPr>
              <a:t>Considerations and Responsibilities</a:t>
            </a:r>
            <a:r>
              <a:rPr lang="en-US" sz="1600" dirty="0">
                <a:latin typeface="Arial" panose="020B0604020202020204" pitchFamily="34" charset="0"/>
                <a:cs typeface="Arial" panose="020B0604020202020204" pitchFamily="34" charset="0"/>
              </a:rPr>
              <a:t>:</a:t>
            </a:r>
          </a:p>
          <a:p>
            <a:pPr lvl="0">
              <a:buFont typeface="+mj-lt"/>
              <a:buAutoNum type="arabicPeriod"/>
            </a:pPr>
            <a:r>
              <a:rPr lang="en-US" sz="1200" dirty="0" smtClean="0">
                <a:latin typeface="Arial" panose="020B0604020202020204" pitchFamily="34" charset="0"/>
                <a:cs typeface="Arial" panose="020B0604020202020204" pitchFamily="34" charset="0"/>
              </a:rPr>
              <a:t>Treat Soldier with dignity and respect.</a:t>
            </a:r>
          </a:p>
          <a:p>
            <a:pPr lvl="0">
              <a:buFont typeface="+mj-lt"/>
              <a:buAutoNum type="arabicPeriod"/>
            </a:pPr>
            <a:r>
              <a:rPr lang="en-US" sz="1200" dirty="0" smtClean="0">
                <a:latin typeface="Arial" panose="020B0604020202020204" pitchFamily="34" charset="0"/>
                <a:cs typeface="Arial" panose="020B0604020202020204" pitchFamily="34" charset="0"/>
              </a:rPr>
              <a:t>Understand that gender transition may include social, medical, and legal components.  Social transition, in the military context, will generally encompass living in the preferred gender after duty hours.</a:t>
            </a:r>
          </a:p>
          <a:p>
            <a:pPr lvl="0">
              <a:buFont typeface="+mj-lt"/>
              <a:buAutoNum type="arabicPeriod"/>
            </a:pPr>
            <a:r>
              <a:rPr lang="en-US" sz="1200" dirty="0" smtClean="0">
                <a:latin typeface="Arial" panose="020B0604020202020204" pitchFamily="34" charset="0"/>
                <a:cs typeface="Arial" panose="020B0604020202020204" pitchFamily="34" charset="0"/>
              </a:rPr>
              <a:t>Some individuals prefer that no one knows they are transitioning, while others may want to discuss it openly.  </a:t>
            </a:r>
          </a:p>
          <a:p>
            <a:pPr lvl="0">
              <a:buFont typeface="+mj-lt"/>
              <a:buAutoNum type="arabicPeriod"/>
            </a:pPr>
            <a:r>
              <a:rPr lang="en-US" sz="1200" dirty="0" smtClean="0">
                <a:latin typeface="Arial" panose="020B0604020202020204" pitchFamily="34" charset="0"/>
                <a:cs typeface="Arial" panose="020B0604020202020204" pitchFamily="34" charset="0"/>
              </a:rPr>
              <a:t>Respect your colleague</a:t>
            </a:r>
            <a:r>
              <a:rPr lang="en-US" sz="1200" dirty="0" smtClean="0">
                <a:solidFill>
                  <a:srgbClr val="0066FF"/>
                </a:solidFill>
                <a:latin typeface="Arial" panose="020B0604020202020204" pitchFamily="34" charset="0"/>
                <a:cs typeface="Arial" panose="020B0604020202020204" pitchFamily="34" charset="0"/>
              </a:rPr>
              <a:t>’</a:t>
            </a:r>
            <a:r>
              <a:rPr lang="en-US" sz="1200" dirty="0" smtClean="0">
                <a:latin typeface="Arial" panose="020B0604020202020204" pitchFamily="34" charset="0"/>
                <a:cs typeface="Arial" panose="020B0604020202020204" pitchFamily="34" charset="0"/>
              </a:rPr>
              <a:t>s privacy.  If the Soldier does not want anyone to know that he is transitioning, do not “out” the Soldier  to other members in the unit.  </a:t>
            </a:r>
          </a:p>
          <a:p>
            <a:pPr lvl="0">
              <a:buFont typeface="+mj-lt"/>
              <a:buAutoNum type="arabicPeriod"/>
            </a:pPr>
            <a:r>
              <a:rPr lang="en-US" sz="1200" dirty="0" smtClean="0">
                <a:latin typeface="Arial" panose="020B0604020202020204" pitchFamily="34" charset="0"/>
                <a:cs typeface="Arial" panose="020B0604020202020204" pitchFamily="34" charset="0"/>
              </a:rPr>
              <a:t>Treat the Soldier as you would like to be treated.</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9606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6"/>
            <a:ext cx="7886700" cy="751293"/>
          </a:xfrm>
        </p:spPr>
        <p:txBody>
          <a:bodyPr anchor="b">
            <a:normAutofit/>
          </a:bodyPr>
          <a:lstStyle/>
          <a:p>
            <a:pPr algn="ctr"/>
            <a:r>
              <a:rPr lang="en-US" sz="2100" b="1" dirty="0">
                <a:latin typeface="Arial" panose="020B0604020202020204" pitchFamily="34" charset="0"/>
                <a:cs typeface="Arial" panose="020B0604020202020204" pitchFamily="34" charset="0"/>
              </a:rPr>
              <a:t>Vignette 3</a:t>
            </a:r>
            <a:r>
              <a:rPr lang="en-US" sz="2100" b="1" dirty="0" smtClean="0">
                <a:latin typeface="Arial" panose="020B0604020202020204" pitchFamily="34" charset="0"/>
                <a:cs typeface="Arial" panose="020B0604020202020204" pitchFamily="34" charset="0"/>
              </a:rPr>
              <a:t>: Soldier Transitioning to Preferred Gender</a:t>
            </a:r>
            <a:endParaRPr lang="en-US" sz="2100" b="1"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p:txBody>
          <a:bodyPr>
            <a:normAutofit/>
          </a:bodyPr>
          <a:lstStyle/>
          <a:p>
            <a:pPr marL="0" indent="0">
              <a:buNone/>
            </a:pPr>
            <a:r>
              <a:rPr lang="en-US" sz="1600" b="1" dirty="0">
                <a:latin typeface="Arial" panose="020B0604020202020204" pitchFamily="34" charset="0"/>
                <a:cs typeface="Arial" panose="020B0604020202020204" pitchFamily="34" charset="0"/>
              </a:rPr>
              <a:t>Vignette</a:t>
            </a:r>
            <a:r>
              <a:rPr lang="en-US" sz="1350" b="1" dirty="0">
                <a:latin typeface="Arial" panose="020B0604020202020204" pitchFamily="34" charset="0"/>
                <a:cs typeface="Arial" panose="020B0604020202020204" pitchFamily="34" charset="0"/>
              </a:rPr>
              <a:t>:</a:t>
            </a:r>
          </a:p>
          <a:p>
            <a:pPr marL="0" indent="0">
              <a:buNone/>
            </a:pPr>
            <a:r>
              <a:rPr lang="en-US" sz="1400" dirty="0" smtClean="0">
                <a:latin typeface="Arial" panose="020B0604020202020204" pitchFamily="34" charset="0"/>
                <a:cs typeface="Arial" panose="020B0604020202020204" pitchFamily="34" charset="0"/>
              </a:rPr>
              <a:t>A </a:t>
            </a:r>
            <a:r>
              <a:rPr lang="en-US" sz="1400" dirty="0">
                <a:latin typeface="Arial" panose="020B0604020202020204" pitchFamily="34" charset="0"/>
                <a:cs typeface="Arial" panose="020B0604020202020204" pitchFamily="34" charset="0"/>
              </a:rPr>
              <a:t>Soldier in your unit is transitioning from male to female.  As part of the medical treatment plan, the Soldier </a:t>
            </a:r>
            <a:r>
              <a:rPr lang="en-US" sz="1400" dirty="0" smtClean="0">
                <a:latin typeface="Arial" panose="020B0604020202020204" pitchFamily="34" charset="0"/>
                <a:cs typeface="Arial" panose="020B0604020202020204" pitchFamily="34" charset="0"/>
              </a:rPr>
              <a:t>is taking cross-hormone therapy and voice therapy.  About four months into the medical treatment, the Soldier’s body and voice begin to visibly change.  </a:t>
            </a:r>
            <a:endParaRPr lang="en-US" sz="1400" dirty="0">
              <a:latin typeface="Arial" panose="020B0604020202020204" pitchFamily="34" charset="0"/>
              <a:cs typeface="Arial" panose="020B0604020202020204" pitchFamily="34" charset="0"/>
            </a:endParaRPr>
          </a:p>
        </p:txBody>
      </p:sp>
      <p:sp>
        <p:nvSpPr>
          <p:cNvPr id="8" name="Content Placeholder 7"/>
          <p:cNvSpPr>
            <a:spLocks noGrp="1"/>
          </p:cNvSpPr>
          <p:nvPr>
            <p:ph sz="half" idx="2"/>
          </p:nvPr>
        </p:nvSpPr>
        <p:spPr/>
        <p:txBody>
          <a:bodyPr>
            <a:normAutofit/>
          </a:bodyPr>
          <a:lstStyle/>
          <a:p>
            <a:pPr marL="0" indent="0">
              <a:buNone/>
            </a:pPr>
            <a:r>
              <a:rPr lang="en-US" sz="1600" b="1" dirty="0">
                <a:latin typeface="Arial" panose="020B0604020202020204" pitchFamily="34" charset="0"/>
                <a:cs typeface="Arial" panose="020B0604020202020204" pitchFamily="34" charset="0"/>
              </a:rPr>
              <a:t>Considerations and Responsibilities</a:t>
            </a:r>
            <a:r>
              <a:rPr lang="en-US" sz="1600" dirty="0">
                <a:latin typeface="Arial" panose="020B0604020202020204" pitchFamily="34" charset="0"/>
                <a:cs typeface="Arial" panose="020B0604020202020204" pitchFamily="34" charset="0"/>
              </a:rPr>
              <a:t>:</a:t>
            </a:r>
          </a:p>
          <a:p>
            <a:pPr lvl="0">
              <a:buFont typeface="+mj-lt"/>
              <a:buAutoNum type="arabicPeriod"/>
            </a:pPr>
            <a:r>
              <a:rPr lang="en-US" sz="1200" dirty="0" smtClean="0">
                <a:latin typeface="Arial" panose="020B0604020202020204" pitchFamily="34" charset="0"/>
                <a:cs typeface="Arial" panose="020B0604020202020204" pitchFamily="34" charset="0"/>
              </a:rPr>
              <a:t>Treat Soldier with dignity and respect.</a:t>
            </a:r>
          </a:p>
          <a:p>
            <a:pPr lvl="0">
              <a:buFont typeface="+mj-lt"/>
              <a:buAutoNum type="arabicPeriod"/>
            </a:pPr>
            <a:r>
              <a:rPr lang="en-US" sz="1200" dirty="0" smtClean="0">
                <a:latin typeface="Arial" panose="020B0604020202020204" pitchFamily="34" charset="0"/>
                <a:cs typeface="Arial" panose="020B0604020202020204" pitchFamily="34" charset="0"/>
              </a:rPr>
              <a:t>Understand that gender transition may include social, medical, and legal components.  Medical treatment may include behavioral health care, use of hormones (which may change physical appearance), and/or surgery.</a:t>
            </a:r>
          </a:p>
          <a:p>
            <a:pPr lvl="0">
              <a:buFont typeface="+mj-lt"/>
              <a:buAutoNum type="arabicPeriod"/>
            </a:pPr>
            <a:r>
              <a:rPr lang="en-US" sz="1200" dirty="0" smtClean="0">
                <a:latin typeface="Arial" panose="020B0604020202020204" pitchFamily="34" charset="0"/>
                <a:cs typeface="Arial" panose="020B0604020202020204" pitchFamily="34" charset="0"/>
              </a:rPr>
              <a:t>Intervene if you witness other Soldiers harassing or bullying the transgender Soldier.</a:t>
            </a:r>
          </a:p>
          <a:p>
            <a:pPr lvl="0">
              <a:buFont typeface="+mj-lt"/>
              <a:buAutoNum type="arabicPeriod"/>
            </a:pPr>
            <a:r>
              <a:rPr lang="en-US" sz="1200" dirty="0" smtClean="0">
                <a:latin typeface="Arial" panose="020B0604020202020204" pitchFamily="34" charset="0"/>
                <a:cs typeface="Arial" panose="020B0604020202020204" pitchFamily="34" charset="0"/>
              </a:rPr>
              <a:t>Treat the Soldier as you would like to be treated.</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3296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2209" y="523863"/>
            <a:ext cx="7886700" cy="1325563"/>
          </a:xfrm>
        </p:spPr>
        <p:txBody>
          <a:bodyPr anchor="b">
            <a:normAutofit/>
          </a:bodyPr>
          <a:lstStyle/>
          <a:p>
            <a:pPr algn="ctr"/>
            <a:r>
              <a:rPr lang="en-US" sz="2100" b="1" dirty="0">
                <a:latin typeface="Arial" panose="020B0604020202020204" pitchFamily="34" charset="0"/>
                <a:cs typeface="Arial" panose="020B0604020202020204" pitchFamily="34" charset="0"/>
              </a:rPr>
              <a:t>Vignette </a:t>
            </a:r>
            <a:r>
              <a:rPr lang="en-US" sz="2100" b="1" dirty="0" smtClean="0">
                <a:latin typeface="Arial" panose="020B0604020202020204" pitchFamily="34" charset="0"/>
                <a:cs typeface="Arial" panose="020B0604020202020204" pitchFamily="34" charset="0"/>
              </a:rPr>
              <a:t>4: Soldier/Unit Training</a:t>
            </a:r>
            <a:br>
              <a:rPr lang="en-US" sz="2100" b="1" dirty="0" smtClean="0">
                <a:latin typeface="Arial" panose="020B0604020202020204" pitchFamily="34" charset="0"/>
                <a:cs typeface="Arial" panose="020B0604020202020204" pitchFamily="34" charset="0"/>
              </a:rPr>
            </a:br>
            <a:r>
              <a:rPr lang="en-US" sz="2100" b="1" dirty="0" smtClean="0">
                <a:latin typeface="Arial" panose="020B0604020202020204" pitchFamily="34" charset="0"/>
                <a:cs typeface="Arial" panose="020B0604020202020204" pitchFamily="34" charset="0"/>
              </a:rPr>
              <a:t>Barracks, Bathrooms, and Showers</a:t>
            </a:r>
            <a:r>
              <a:rPr lang="en-US" sz="2100" b="1" dirty="0" smtClean="0">
                <a:solidFill>
                  <a:srgbClr val="FF0000"/>
                </a:solidFill>
                <a:latin typeface="Arial" panose="020B0604020202020204" pitchFamily="34" charset="0"/>
                <a:cs typeface="Arial" panose="020B0604020202020204" pitchFamily="34" charset="0"/>
              </a:rPr>
              <a:t/>
            </a:r>
            <a:br>
              <a:rPr lang="en-US" sz="2100" b="1" dirty="0" smtClean="0">
                <a:solidFill>
                  <a:srgbClr val="FF0000"/>
                </a:solidFill>
                <a:latin typeface="Arial" panose="020B0604020202020204" pitchFamily="34" charset="0"/>
                <a:cs typeface="Arial" panose="020B0604020202020204" pitchFamily="34" charset="0"/>
              </a:rPr>
            </a:br>
            <a:endParaRPr lang="en-US" sz="2100" b="1" dirty="0">
              <a:solidFill>
                <a:srgbClr val="FF0000"/>
              </a:solidFill>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a:xfrm>
            <a:off x="637580" y="1628470"/>
            <a:ext cx="3886200" cy="4351338"/>
          </a:xfrm>
        </p:spPr>
        <p:txBody>
          <a:bodyPr>
            <a:normAutofit/>
          </a:bodyPr>
          <a:lstStyle/>
          <a:p>
            <a:pPr marL="0" indent="0">
              <a:buNone/>
            </a:pPr>
            <a:r>
              <a:rPr lang="en-US" sz="1600" b="1" dirty="0">
                <a:latin typeface="Arial" panose="020B0604020202020204" pitchFamily="34" charset="0"/>
                <a:cs typeface="Arial" panose="020B0604020202020204" pitchFamily="34" charset="0"/>
              </a:rPr>
              <a:t>Vignette:</a:t>
            </a:r>
          </a:p>
          <a:p>
            <a:pPr marL="0" indent="0">
              <a:buNone/>
            </a:pPr>
            <a:r>
              <a:rPr lang="en-US" sz="1400" dirty="0" smtClean="0">
                <a:latin typeface="Arial" panose="020B0604020202020204" pitchFamily="34" charset="0"/>
                <a:cs typeface="Arial" panose="020B0604020202020204" pitchFamily="34" charset="0"/>
              </a:rPr>
              <a:t>Following her transition from male to female (which did not include sex reassignment surgery) and gender marker change in DEERS, a transgender Soldier begins using female barracks, bathroom, and shower facilities. Because she did not undergo a surgical change, the Soldier still has male genitalia.</a:t>
            </a:r>
          </a:p>
        </p:txBody>
      </p:sp>
      <p:sp>
        <p:nvSpPr>
          <p:cNvPr id="8" name="Content Placeholder 7"/>
          <p:cNvSpPr>
            <a:spLocks noGrp="1"/>
          </p:cNvSpPr>
          <p:nvPr>
            <p:ph sz="half" idx="2"/>
          </p:nvPr>
        </p:nvSpPr>
        <p:spPr>
          <a:xfrm>
            <a:off x="4532709" y="1644513"/>
            <a:ext cx="3886200" cy="4351338"/>
          </a:xfrm>
        </p:spPr>
        <p:txBody>
          <a:bodyPr>
            <a:normAutofit/>
          </a:bodyPr>
          <a:lstStyle/>
          <a:p>
            <a:pPr marL="0" indent="0">
              <a:buNone/>
            </a:pPr>
            <a:r>
              <a:rPr lang="en-US" sz="1600" b="1" dirty="0">
                <a:latin typeface="Arial" panose="020B0604020202020204" pitchFamily="34" charset="0"/>
                <a:cs typeface="Arial" panose="020B0604020202020204" pitchFamily="34" charset="0"/>
              </a:rPr>
              <a:t>Considerations and Responsibilities</a:t>
            </a:r>
            <a:r>
              <a:rPr lang="en-US" sz="1600" dirty="0">
                <a:latin typeface="Arial" panose="020B0604020202020204" pitchFamily="34" charset="0"/>
                <a:cs typeface="Arial" panose="020B0604020202020204" pitchFamily="34" charset="0"/>
              </a:rPr>
              <a:t>:</a:t>
            </a:r>
          </a:p>
          <a:p>
            <a:pPr marL="257175" indent="-257175">
              <a:buAutoNum type="arabicPeriod"/>
            </a:pPr>
            <a:r>
              <a:rPr lang="en-US" sz="1200" dirty="0" smtClean="0">
                <a:latin typeface="Arial" panose="020B0604020202020204" pitchFamily="34" charset="0"/>
                <a:cs typeface="Arial" panose="020B0604020202020204" pitchFamily="34" charset="0"/>
              </a:rPr>
              <a:t>Treat all Soldiers with dignity and respect.</a:t>
            </a:r>
          </a:p>
          <a:p>
            <a:pPr marL="257175" indent="-257175">
              <a:buFont typeface="Arial" panose="020B0604020202020204" pitchFamily="34" charset="0"/>
              <a:buAutoNum type="arabicPeriod"/>
            </a:pPr>
            <a:r>
              <a:rPr lang="en-US" sz="1200" dirty="0">
                <a:latin typeface="Arial" panose="020B0604020202020204" pitchFamily="34" charset="0"/>
                <a:cs typeface="Arial" panose="020B0604020202020204" pitchFamily="34" charset="0"/>
              </a:rPr>
              <a:t>Soldiers must accept living and working conditions that are often austere, primitive, and characterized by little or no privacy. </a:t>
            </a:r>
            <a:endParaRPr lang="en-US" sz="1200" dirty="0" smtClean="0">
              <a:latin typeface="Arial" panose="020B0604020202020204" pitchFamily="34" charset="0"/>
              <a:cs typeface="Arial" panose="020B0604020202020204" pitchFamily="34" charset="0"/>
            </a:endParaRPr>
          </a:p>
          <a:p>
            <a:pPr marL="257175" indent="-257175">
              <a:buFont typeface="Arial" panose="020B0604020202020204" pitchFamily="34" charset="0"/>
              <a:buAutoNum type="arabicPeriod"/>
            </a:pPr>
            <a:r>
              <a:rPr lang="en-US" sz="1200" dirty="0" smtClean="0">
                <a:latin typeface="Arial" panose="020B0604020202020204" pitchFamily="34" charset="0"/>
                <a:cs typeface="Arial" panose="020B0604020202020204" pitchFamily="34" charset="0"/>
              </a:rPr>
              <a:t>All </a:t>
            </a:r>
            <a:r>
              <a:rPr lang="en-US" sz="1200" dirty="0">
                <a:latin typeface="Arial" panose="020B0604020202020204" pitchFamily="34" charset="0"/>
                <a:cs typeface="Arial" panose="020B0604020202020204" pitchFamily="34" charset="0"/>
              </a:rPr>
              <a:t>Soldiers must use the barracks, bathroom, and shower facilities associated with their gender marker in DEERS.</a:t>
            </a:r>
          </a:p>
          <a:p>
            <a:pPr marL="257175" indent="-257175">
              <a:buAutoNum type="arabicPeriod"/>
            </a:pPr>
            <a:r>
              <a:rPr lang="en-US" sz="1200" dirty="0" smtClean="0">
                <a:latin typeface="Arial" panose="020B0604020202020204" pitchFamily="34" charset="0"/>
                <a:cs typeface="Arial" panose="020B0604020202020204" pitchFamily="34" charset="0"/>
              </a:rPr>
              <a:t>Understand that you may encounter individuals in barracks, bathrooms, or shower facilities with physical characteristics of the opposite sex despite having the same gender marker in DEERS.  </a:t>
            </a:r>
          </a:p>
          <a:p>
            <a:pPr marL="257175" indent="-257175">
              <a:buFont typeface="Arial" panose="020B0604020202020204" pitchFamily="34" charset="0"/>
              <a:buAutoNum type="arabicPeriod"/>
            </a:pPr>
            <a:r>
              <a:rPr lang="en-US" sz="1200" dirty="0" smtClean="0">
                <a:latin typeface="Arial" panose="020B0604020202020204" pitchFamily="34" charset="0"/>
                <a:cs typeface="Arial" panose="020B0604020202020204" pitchFamily="34" charset="0"/>
              </a:rPr>
              <a:t>All Soldiers should be respectful of the privacy and modesty concerns of </a:t>
            </a:r>
            <a:r>
              <a:rPr lang="en-US" sz="1200" dirty="0">
                <a:latin typeface="Arial" panose="020B0604020202020204" pitchFamily="34" charset="0"/>
                <a:cs typeface="Arial" panose="020B0604020202020204" pitchFamily="34" charset="0"/>
              </a:rPr>
              <a:t>others. </a:t>
            </a:r>
            <a:r>
              <a:rPr lang="en-US" sz="1200" dirty="0" smtClean="0">
                <a:latin typeface="Arial" panose="020B0604020202020204" pitchFamily="34" charset="0"/>
                <a:cs typeface="Arial" panose="020B0604020202020204" pitchFamily="34" charset="0"/>
              </a:rPr>
              <a:t>However, transgender </a:t>
            </a:r>
            <a:r>
              <a:rPr lang="en-US" sz="1200" dirty="0">
                <a:latin typeface="Arial" panose="020B0604020202020204" pitchFamily="34" charset="0"/>
                <a:cs typeface="Arial" panose="020B0604020202020204" pitchFamily="34" charset="0"/>
              </a:rPr>
              <a:t>Soldiers are not required or expected to modify or adjust their behavior based on the fact that they do not “match” other Soldiers.  </a:t>
            </a:r>
          </a:p>
          <a:p>
            <a:pPr marL="257175" indent="-257175">
              <a:buFont typeface="Arial" panose="020B0604020202020204" pitchFamily="34" charset="0"/>
              <a:buAutoNum type="arabicPeriod"/>
            </a:pPr>
            <a:r>
              <a:rPr lang="en-US" sz="1200" dirty="0" smtClean="0">
                <a:latin typeface="Arial" panose="020B0604020202020204" pitchFamily="34" charset="0"/>
                <a:cs typeface="Arial" panose="020B0604020202020204" pitchFamily="34" charset="0"/>
              </a:rPr>
              <a:t>Soldiers should discuss any questions or concerns with their chain of command.</a:t>
            </a:r>
          </a:p>
          <a:p>
            <a:pPr marL="519113" lvl="1"/>
            <a:endParaRPr lang="en-US" sz="1400" dirty="0">
              <a:latin typeface="Arial" panose="020B0604020202020204" pitchFamily="34" charset="0"/>
              <a:cs typeface="Arial" panose="020B0604020202020204" pitchFamily="34" charset="0"/>
            </a:endParaRPr>
          </a:p>
        </p:txBody>
      </p:sp>
      <p:sp>
        <p:nvSpPr>
          <p:cNvPr id="10" name="TextBox 9"/>
          <p:cNvSpPr txBox="1"/>
          <p:nvPr/>
        </p:nvSpPr>
        <p:spPr>
          <a:xfrm>
            <a:off x="532209" y="5771262"/>
            <a:ext cx="8193881" cy="646331"/>
          </a:xfrm>
          <a:prstGeom prst="rect">
            <a:avLst/>
          </a:prstGeom>
          <a:solidFill>
            <a:srgbClr val="FFC000"/>
          </a:solidFill>
          <a:ln>
            <a:solidFill>
              <a:schemeClr val="tx1"/>
            </a:solidFill>
          </a:ln>
        </p:spPr>
        <p:txBody>
          <a:bodyPr wrap="square" rtlCol="0">
            <a:spAutoFit/>
          </a:bodyPr>
          <a:lstStyle/>
          <a:p>
            <a:pPr algn="ctr"/>
            <a:r>
              <a:rPr lang="en-US" dirty="0" smtClean="0">
                <a:latin typeface="Arial" panose="020B0604020202020204" pitchFamily="34" charset="0"/>
                <a:cs typeface="Arial" panose="020B0604020202020204" pitchFamily="34" charset="0"/>
              </a:rPr>
              <a:t>Soldiers </a:t>
            </a:r>
            <a:r>
              <a:rPr lang="en-US" dirty="0">
                <a:latin typeface="Arial" panose="020B0604020202020204" pitchFamily="34" charset="0"/>
                <a:cs typeface="Arial" panose="020B0604020202020204" pitchFamily="34" charset="0"/>
              </a:rPr>
              <a:t>must use the barracks, bathroom, and shower facilities associated with their gender marker in DEERS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1619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22229" y="1457366"/>
            <a:ext cx="7210656" cy="4083682"/>
          </a:xfrm>
          <a:prstGeom prst="rect">
            <a:avLst/>
          </a:prstGeom>
        </p:spPr>
        <p:txBody>
          <a:bodyPr wrap="square">
            <a:spAutoFit/>
          </a:bodyPr>
          <a:lstStyle/>
          <a:p>
            <a:pPr marL="445770" marR="445770" algn="ctr">
              <a:lnSpc>
                <a:spcPct val="115000"/>
              </a:lnSpc>
              <a:spcBef>
                <a:spcPts val="750"/>
              </a:spcBef>
              <a:spcAft>
                <a:spcPts val="1350"/>
              </a:spcAft>
            </a:pPr>
            <a:r>
              <a:rPr lang="en-US" i="1" dirty="0">
                <a:solidFill>
                  <a:srgbClr val="000000"/>
                </a:solidFill>
                <a:latin typeface="Arial" panose="020B0604020202020204" pitchFamily="34" charset="0"/>
                <a:ea typeface="Calibri" panose="020F0502020204030204" pitchFamily="34" charset="0"/>
                <a:cs typeface="Arial" panose="020B0604020202020204" pitchFamily="34" charset="0"/>
              </a:rPr>
              <a:t>Our mission is to defend this country, and we don’t want barriers unrelated to a person’s qualification to serve preventing us from recruiting or retaining the Soldier, Sailor, Airman, or Marine who can best accomplish the mission. We have to have access to 100 percent of America’s population for our all-volunteer force to be able to recruit from among them the most highly qualified – and to retain them…</a:t>
            </a:r>
            <a:r>
              <a:rPr lang="en-US" dirty="0">
                <a:latin typeface="Arial" panose="020B0604020202020204" pitchFamily="34" charset="0"/>
                <a:ea typeface="Calibri" panose="020F0502020204030204" pitchFamily="34" charset="0"/>
                <a:cs typeface="Arial" panose="020B0604020202020204" pitchFamily="34" charset="0"/>
              </a:rPr>
              <a:t> </a:t>
            </a:r>
            <a:r>
              <a:rPr lang="en-US" b="1" i="1" u="sng" dirty="0">
                <a:latin typeface="Arial" panose="020B0604020202020204" pitchFamily="34" charset="0"/>
                <a:ea typeface="Calibri" panose="020F0502020204030204" pitchFamily="34" charset="0"/>
                <a:cs typeface="Arial" panose="020B0604020202020204" pitchFamily="34" charset="0"/>
              </a:rPr>
              <a:t>Starting today: Otherwise qualified Service </a:t>
            </a:r>
            <a:r>
              <a:rPr lang="en-US" b="1" i="1" u="sng" dirty="0" smtClean="0">
                <a:latin typeface="Arial" panose="020B0604020202020204" pitchFamily="34" charset="0"/>
                <a:ea typeface="Calibri" panose="020F0502020204030204" pitchFamily="34" charset="0"/>
                <a:cs typeface="Arial" panose="020B0604020202020204" pitchFamily="34" charset="0"/>
              </a:rPr>
              <a:t>Members </a:t>
            </a:r>
            <a:r>
              <a:rPr lang="en-US" b="1" i="1" u="sng" dirty="0">
                <a:latin typeface="Arial" panose="020B0604020202020204" pitchFamily="34" charset="0"/>
                <a:ea typeface="Calibri" panose="020F0502020204030204" pitchFamily="34" charset="0"/>
                <a:cs typeface="Arial" panose="020B0604020202020204" pitchFamily="34" charset="0"/>
              </a:rPr>
              <a:t>can no longer be involuntarily separated, discharged, or denied reenlistment or continuation of service just for being transgender.</a:t>
            </a:r>
            <a:r>
              <a:rPr lang="en-US" b="1" u="sng" dirty="0">
                <a:latin typeface="Arial" panose="020B0604020202020204" pitchFamily="34" charset="0"/>
                <a:ea typeface="Calibri" panose="020F0502020204030204" pitchFamily="34" charset="0"/>
                <a:cs typeface="Arial" panose="020B0604020202020204" pitchFamily="34" charset="0"/>
              </a:rPr>
              <a:t> </a:t>
            </a:r>
            <a:r>
              <a:rPr lang="en-US" b="1" i="1" u="sng"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b="1" u="sng" dirty="0">
              <a:latin typeface="Arial" panose="020B0604020202020204" pitchFamily="34" charset="0"/>
              <a:ea typeface="Calibri" panose="020F0502020204030204" pitchFamily="34" charset="0"/>
              <a:cs typeface="Arial" panose="020B0604020202020204" pitchFamily="34" charset="0"/>
            </a:endParaRPr>
          </a:p>
          <a:p>
            <a:pPr algn="r"/>
            <a:r>
              <a:rPr lang="en-US" sz="1400" i="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2000" b="1" dirty="0">
                <a:latin typeface="Arial" panose="020B0604020202020204" pitchFamily="34" charset="0"/>
                <a:ea typeface="Calibri" panose="020F0502020204030204" pitchFamily="34" charset="0"/>
                <a:cs typeface="Arial" panose="020B0604020202020204" pitchFamily="34" charset="0"/>
              </a:rPr>
              <a:t>Secretary of Defense Ash Carter, </a:t>
            </a:r>
            <a:r>
              <a:rPr lang="en-US" sz="2000" b="1" dirty="0">
                <a:latin typeface="Arial" panose="020B0604020202020204" pitchFamily="34" charset="0"/>
                <a:cs typeface="Arial" panose="020B0604020202020204" pitchFamily="34" charset="0"/>
              </a:rPr>
              <a:t>June 30, 2016</a:t>
            </a:r>
          </a:p>
        </p:txBody>
      </p:sp>
    </p:spTree>
    <p:extLst>
      <p:ext uri="{BB962C8B-B14F-4D97-AF65-F5344CB8AC3E}">
        <p14:creationId xmlns:p14="http://schemas.microsoft.com/office/powerpoint/2010/main" val="215703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80331"/>
            <a:ext cx="6858000" cy="387871"/>
          </a:xfrm>
        </p:spPr>
        <p:txBody>
          <a:bodyPr>
            <a:normAutofit fontScale="90000"/>
          </a:bodyPr>
          <a:lstStyle/>
          <a:p>
            <a:pPr algn="ctr"/>
            <a:r>
              <a:rPr lang="en-US" dirty="0" smtClean="0">
                <a:latin typeface="Arial" panose="020B0604020202020204" pitchFamily="34" charset="0"/>
                <a:cs typeface="Arial" panose="020B0604020202020204" pitchFamily="34" charset="0"/>
              </a:rPr>
              <a:t>Purpose</a:t>
            </a:r>
            <a:endParaRPr lang="en-US" dirty="0">
              <a:latin typeface="Arial" panose="020B0604020202020204" pitchFamily="34" charset="0"/>
              <a:cs typeface="Arial" panose="020B0604020202020204" pitchFamily="34" charset="0"/>
            </a:endParaRPr>
          </a:p>
        </p:txBody>
      </p:sp>
      <p:sp>
        <p:nvSpPr>
          <p:cNvPr id="7" name="TextBox 6"/>
          <p:cNvSpPr txBox="1"/>
          <p:nvPr/>
        </p:nvSpPr>
        <p:spPr>
          <a:xfrm>
            <a:off x="869244" y="2308205"/>
            <a:ext cx="7303912" cy="923330"/>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module provides training on Department of Defense and Army policy allowing open service of transgender Soldiers, and an overview of </a:t>
            </a:r>
            <a:r>
              <a:rPr lang="en-US" dirty="0" smtClean="0">
                <a:latin typeface="Arial" panose="020B0604020202020204" pitchFamily="34" charset="0"/>
                <a:cs typeface="Arial" panose="020B0604020202020204" pitchFamily="34" charset="0"/>
              </a:rPr>
              <a:t>roles</a:t>
            </a:r>
            <a:r>
              <a:rPr lang="en-US" dirty="0">
                <a:latin typeface="Arial" panose="020B0604020202020204" pitchFamily="34" charset="0"/>
                <a:cs typeface="Arial" panose="020B0604020202020204" pitchFamily="34" charset="0"/>
              </a:rPr>
              <a:t>, responsibilities and associated </a:t>
            </a:r>
            <a:r>
              <a:rPr lang="en-US" dirty="0" smtClean="0">
                <a:latin typeface="Arial" panose="020B0604020202020204" pitchFamily="34" charset="0"/>
                <a:cs typeface="Arial" panose="020B0604020202020204" pitchFamily="34" charset="0"/>
              </a:rPr>
              <a:t>processes</a:t>
            </a:r>
            <a:r>
              <a:rPr lang="en-US" sz="1350" dirty="0" smtClean="0">
                <a:latin typeface="Arial" panose="020B0604020202020204" pitchFamily="34" charset="0"/>
                <a:cs typeface="Arial" panose="020B0604020202020204" pitchFamily="34" charset="0"/>
              </a:rPr>
              <a:t>.</a:t>
            </a:r>
            <a:endParaRPr lang="en-US"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9148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739572" y="1248199"/>
            <a:ext cx="7870874" cy="3003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marL="280988" indent="-280988" eaLnBrk="0" fontAlgn="base" hangingPunct="0">
              <a:spcBef>
                <a:spcPts val="900"/>
              </a:spcBef>
              <a:spcAft>
                <a:spcPts val="450"/>
              </a:spcAft>
              <a:buFont typeface="Wingdings" panose="05000000000000000000" pitchFamily="2" charset="2"/>
              <a:buChar char="Ø"/>
            </a:pPr>
            <a:r>
              <a:rPr lang="en-US" altLang="en-US" sz="1600" dirty="0">
                <a:latin typeface="Arial" panose="020B0604020202020204" pitchFamily="34" charset="0"/>
                <a:ea typeface="Calibri" panose="020F0502020204030204" pitchFamily="34" charset="0"/>
                <a:cs typeface="Arial" panose="020B0604020202020204" pitchFamily="34" charset="0"/>
              </a:rPr>
              <a:t>The Army allows transgender Soldiers to serve openly</a:t>
            </a:r>
          </a:p>
          <a:p>
            <a:pPr marL="280988" indent="-280988" eaLnBrk="0" fontAlgn="base" hangingPunct="0">
              <a:spcBef>
                <a:spcPts val="900"/>
              </a:spcBef>
              <a:spcAft>
                <a:spcPts val="450"/>
              </a:spcAft>
              <a:buFont typeface="Wingdings" panose="05000000000000000000" pitchFamily="2" charset="2"/>
              <a:buChar char="Ø"/>
            </a:pPr>
            <a:r>
              <a:rPr lang="en-US" altLang="en-US" sz="1600" dirty="0" smtClean="0">
                <a:latin typeface="Arial" panose="020B0604020202020204" pitchFamily="34" charset="0"/>
                <a:ea typeface="Calibri" panose="020F0502020204030204" pitchFamily="34" charset="0"/>
                <a:cs typeface="Arial" panose="020B0604020202020204" pitchFamily="34" charset="0"/>
              </a:rPr>
              <a:t>The </a:t>
            </a:r>
            <a:r>
              <a:rPr lang="en-US" altLang="en-US" sz="1600" dirty="0">
                <a:latin typeface="Arial" panose="020B0604020202020204" pitchFamily="34" charset="0"/>
                <a:ea typeface="Calibri" panose="020F0502020204030204" pitchFamily="34" charset="0"/>
                <a:cs typeface="Arial" panose="020B0604020202020204" pitchFamily="34" charset="0"/>
              </a:rPr>
              <a:t>Army is open to all who can meet the standards for military service and remains committed to treating all Soldiers with dignity and respect while ensuring good order and discipline</a:t>
            </a:r>
          </a:p>
          <a:p>
            <a:pPr marL="280988" indent="-280988" eaLnBrk="0" fontAlgn="base" hangingPunct="0">
              <a:spcBef>
                <a:spcPts val="900"/>
              </a:spcBef>
              <a:spcAft>
                <a:spcPts val="450"/>
              </a:spcAft>
              <a:buFont typeface="Wingdings" panose="05000000000000000000" pitchFamily="2" charset="2"/>
              <a:buChar char="Ø"/>
            </a:pPr>
            <a:r>
              <a:rPr lang="en-US" sz="1600" dirty="0">
                <a:latin typeface="Arial" panose="020B0604020202020204" pitchFamily="34" charset="0"/>
                <a:cs typeface="Arial" panose="020B0604020202020204" pitchFamily="34" charset="0"/>
              </a:rPr>
              <a:t>All Soldiers must maintain Army standards, good order and discipline at all times</a:t>
            </a:r>
          </a:p>
          <a:p>
            <a:pPr marL="280988" indent="-280988" eaLnBrk="0" fontAlgn="base" hangingPunct="0">
              <a:spcBef>
                <a:spcPts val="900"/>
              </a:spcBef>
              <a:spcAft>
                <a:spcPts val="450"/>
              </a:spcAft>
              <a:buFont typeface="Wingdings" panose="05000000000000000000" pitchFamily="2" charset="2"/>
              <a:buChar char="Ø"/>
            </a:pPr>
            <a:r>
              <a:rPr lang="en-US" altLang="en-US" sz="1600" dirty="0" smtClean="0">
                <a:latin typeface="Arial" panose="020B0604020202020204" pitchFamily="34" charset="0"/>
                <a:ea typeface="Calibri" panose="020F0502020204030204" pitchFamily="34" charset="0"/>
                <a:cs typeface="Arial" panose="020B0604020202020204" pitchFamily="34" charset="0"/>
              </a:rPr>
              <a:t>Transgender </a:t>
            </a:r>
            <a:r>
              <a:rPr lang="en-US" altLang="en-US" sz="1600" dirty="0">
                <a:latin typeface="Arial" panose="020B0604020202020204" pitchFamily="34" charset="0"/>
                <a:ea typeface="Calibri" panose="020F0502020204030204" pitchFamily="34" charset="0"/>
                <a:cs typeface="Arial" panose="020B0604020202020204" pitchFamily="34" charset="0"/>
              </a:rPr>
              <a:t>Soldiers are subject to the same standards as any other Soldier with the same DEERS gender </a:t>
            </a:r>
            <a:r>
              <a:rPr lang="en-US" altLang="en-US" sz="1600" dirty="0" smtClean="0">
                <a:latin typeface="Arial" panose="020B0604020202020204" pitchFamily="34" charset="0"/>
                <a:ea typeface="Calibri" panose="020F0502020204030204" pitchFamily="34" charset="0"/>
                <a:cs typeface="Arial" panose="020B0604020202020204" pitchFamily="34" charset="0"/>
              </a:rPr>
              <a:t>marker</a:t>
            </a:r>
            <a:endParaRPr lang="en-US" altLang="en-US" sz="1600" strike="sngStrike" dirty="0">
              <a:latin typeface="Arial" panose="020B0604020202020204" pitchFamily="34" charset="0"/>
              <a:ea typeface="Calibri" panose="020F0502020204030204" pitchFamily="34" charset="0"/>
              <a:cs typeface="Arial" panose="020B0604020202020204" pitchFamily="34" charset="0"/>
            </a:endParaRPr>
          </a:p>
          <a:p>
            <a:pPr marL="280988" indent="-280988" eaLnBrk="0" fontAlgn="base" hangingPunct="0">
              <a:spcBef>
                <a:spcPts val="900"/>
              </a:spcBef>
              <a:spcAft>
                <a:spcPts val="450"/>
              </a:spcAft>
              <a:buFont typeface="Wingdings" panose="05000000000000000000" pitchFamily="2" charset="2"/>
              <a:buChar char="Ø"/>
            </a:pPr>
            <a:r>
              <a:rPr lang="en-US" altLang="en-US" sz="1600" dirty="0" smtClean="0">
                <a:latin typeface="Arial" panose="020B0604020202020204" pitchFamily="34" charset="0"/>
                <a:ea typeface="Calibri" panose="020F0502020204030204" pitchFamily="34" charset="0"/>
                <a:cs typeface="Arial" panose="020B0604020202020204" pitchFamily="34" charset="0"/>
              </a:rPr>
              <a:t>An </a:t>
            </a:r>
            <a:r>
              <a:rPr lang="en-US" altLang="en-US" sz="1600" dirty="0">
                <a:latin typeface="Arial" panose="020B0604020202020204" pitchFamily="34" charset="0"/>
                <a:ea typeface="Calibri" panose="020F0502020204030204" pitchFamily="34" charset="0"/>
                <a:cs typeface="Arial" panose="020B0604020202020204" pitchFamily="34" charset="0"/>
              </a:rPr>
              <a:t>otherwise qualified Soldier shall not be involuntarily separated, discharged, or denied reenlistment or continuation of service on the basis of gender </a:t>
            </a:r>
            <a:r>
              <a:rPr lang="en-US" altLang="en-US" sz="1600" dirty="0" smtClean="0">
                <a:latin typeface="Arial" panose="020B0604020202020204" pitchFamily="34" charset="0"/>
                <a:ea typeface="Calibri" panose="020F0502020204030204" pitchFamily="34" charset="0"/>
                <a:cs typeface="Arial" panose="020B0604020202020204" pitchFamily="34" charset="0"/>
              </a:rPr>
              <a:t>identity</a:t>
            </a:r>
            <a:endParaRPr lang="en-US" altLang="en-US" sz="1600" dirty="0">
              <a:latin typeface="Arial" panose="020B0604020202020204" pitchFamily="34" charset="0"/>
              <a:ea typeface="Calibri" panose="020F0502020204030204" pitchFamily="34" charset="0"/>
              <a:cs typeface="Arial" panose="020B0604020202020204" pitchFamily="34" charset="0"/>
            </a:endParaRPr>
          </a:p>
        </p:txBody>
      </p:sp>
      <p:sp>
        <p:nvSpPr>
          <p:cNvPr id="9" name="Rectangle 8"/>
          <p:cNvSpPr/>
          <p:nvPr/>
        </p:nvSpPr>
        <p:spPr>
          <a:xfrm>
            <a:off x="739572" y="5019604"/>
            <a:ext cx="7766384" cy="346249"/>
          </a:xfrm>
          <a:prstGeom prst="rect">
            <a:avLst/>
          </a:prstGeom>
          <a:solidFill>
            <a:srgbClr val="FFC000"/>
          </a:solidFill>
          <a:ln w="57150">
            <a:solidFill>
              <a:schemeClr val="tx1"/>
            </a:solidFill>
          </a:ln>
        </p:spPr>
        <p:txBody>
          <a:bodyPr wrap="square">
            <a:spAutoFit/>
          </a:bodyPr>
          <a:lstStyle/>
          <a:p>
            <a:pPr algn="ctr"/>
            <a:r>
              <a:rPr lang="en-US" sz="1650" dirty="0">
                <a:solidFill>
                  <a:prstClr val="black"/>
                </a:solidFill>
                <a:latin typeface="Arial" panose="020B0604020202020204" pitchFamily="34" charset="0"/>
                <a:cs typeface="Arial" panose="020B0604020202020204" pitchFamily="34" charset="0"/>
              </a:rPr>
              <a:t>Ensure all Soldiers are treated with dignity and respect at all times</a:t>
            </a:r>
          </a:p>
        </p:txBody>
      </p:sp>
      <p:sp>
        <p:nvSpPr>
          <p:cNvPr id="3" name="Title 2"/>
          <p:cNvSpPr>
            <a:spLocks noGrp="1"/>
          </p:cNvSpPr>
          <p:nvPr>
            <p:ph type="title"/>
          </p:nvPr>
        </p:nvSpPr>
        <p:spPr>
          <a:xfrm>
            <a:off x="1017038" y="120406"/>
            <a:ext cx="7142225" cy="497087"/>
          </a:xfrm>
        </p:spPr>
        <p:txBody>
          <a:bodyPr>
            <a:normAutofit/>
          </a:bodyPr>
          <a:lstStyle/>
          <a:p>
            <a:r>
              <a:rPr lang="en-US" sz="2400" dirty="0" smtClean="0"/>
              <a:t>Transgender Service Policy</a:t>
            </a:r>
            <a:endParaRPr lang="en-US" sz="2400" dirty="0"/>
          </a:p>
        </p:txBody>
      </p:sp>
    </p:spTree>
    <p:extLst>
      <p:ext uri="{BB962C8B-B14F-4D97-AF65-F5344CB8AC3E}">
        <p14:creationId xmlns:p14="http://schemas.microsoft.com/office/powerpoint/2010/main" val="452381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499758" y="1146535"/>
            <a:ext cx="7870874" cy="4070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buFont typeface="Wingdings" panose="05000000000000000000" pitchFamily="2" charset="2"/>
              <a:buChar char="Ø"/>
            </a:pPr>
            <a:r>
              <a:rPr lang="en-US" b="1" u="sng" dirty="0" smtClean="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Gender Transition Complete</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 administrative status indicating that a Soldier has completed the medical care necessary to achieve stability in the preferred gender.  </a:t>
            </a:r>
          </a:p>
          <a:p>
            <a:pPr lvl="1">
              <a:buFont typeface="Wingdings" panose="05000000000000000000" pitchFamily="2" charset="2"/>
              <a:buChar char="Ø"/>
            </a:pPr>
            <a:r>
              <a:rPr lang="en-US" sz="1400" dirty="0">
                <a:latin typeface="Arial" panose="020B0604020202020204" pitchFamily="34" charset="0"/>
                <a:cs typeface="Arial" panose="020B0604020202020204" pitchFamily="34" charset="0"/>
              </a:rPr>
              <a:t>The medical care is the medical process identified or approved by a military medical </a:t>
            </a:r>
            <a:r>
              <a:rPr lang="en-US" sz="1400" dirty="0" smtClean="0">
                <a:latin typeface="Arial" panose="020B0604020202020204" pitchFamily="34" charset="0"/>
                <a:cs typeface="Arial" panose="020B0604020202020204" pitchFamily="34" charset="0"/>
              </a:rPr>
              <a:t>provider </a:t>
            </a:r>
            <a:r>
              <a:rPr lang="en-US" sz="1400" dirty="0">
                <a:latin typeface="Arial" panose="020B0604020202020204" pitchFamily="34" charset="0"/>
                <a:cs typeface="Arial" panose="020B0604020202020204" pitchFamily="34" charset="0"/>
              </a:rPr>
              <a:t>in a documented medical treatment plan.  </a:t>
            </a:r>
          </a:p>
          <a:p>
            <a:pPr lvl="1">
              <a:buFont typeface="Wingdings" panose="05000000000000000000" pitchFamily="2" charset="2"/>
              <a:buChar char="Ø"/>
            </a:pPr>
            <a:r>
              <a:rPr lang="en-US" sz="1400" dirty="0">
                <a:latin typeface="Arial" panose="020B0604020202020204" pitchFamily="34" charset="0"/>
                <a:cs typeface="Arial" panose="020B0604020202020204" pitchFamily="34" charset="0"/>
              </a:rPr>
              <a:t>The care required to transition is individualized and often does not include surgical treatment.  </a:t>
            </a:r>
          </a:p>
          <a:p>
            <a:pPr lvl="1">
              <a:buFont typeface="Wingdings" panose="05000000000000000000" pitchFamily="2" charset="2"/>
              <a:buChar char="Ø"/>
            </a:pPr>
            <a:r>
              <a:rPr lang="en-US" sz="1400" dirty="0">
                <a:latin typeface="Arial" panose="020B0604020202020204" pitchFamily="34" charset="0"/>
                <a:cs typeface="Arial" panose="020B0604020202020204" pitchFamily="34" charset="0"/>
              </a:rPr>
              <a:t>Transition complete is an administrative status and does not preclude future medically necessary treatment. </a:t>
            </a:r>
          </a:p>
          <a:p>
            <a:pPr lvl="1"/>
            <a:endParaRPr lang="en-US" sz="1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u="sng" dirty="0" smtClean="0">
                <a:latin typeface="Arial" panose="020B0604020202020204" pitchFamily="34" charset="0"/>
                <a:cs typeface="Arial" panose="020B0604020202020204" pitchFamily="34" charset="0"/>
              </a:rPr>
              <a:t> Gender </a:t>
            </a:r>
            <a:r>
              <a:rPr lang="en-US" b="1" u="sng" dirty="0">
                <a:latin typeface="Arial" panose="020B0604020202020204" pitchFamily="34" charset="0"/>
                <a:cs typeface="Arial" panose="020B0604020202020204" pitchFamily="34" charset="0"/>
              </a:rPr>
              <a:t>Marker Change</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Once gender transition is complete and the Soldier’s gender marker in DEERS is changed, the Soldier is expected to adhere to all military standards associated with the Soldier’s gender marker in DEERS and use billeting, bathroom, and shower facilities in accordance with the DEERS gender marker</a:t>
            </a:r>
            <a:endParaRPr lang="en-US" dirty="0">
              <a:solidFill>
                <a:srgbClr val="FF0000"/>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
        <p:nvSpPr>
          <p:cNvPr id="9" name="Rectangle 8"/>
          <p:cNvSpPr/>
          <p:nvPr/>
        </p:nvSpPr>
        <p:spPr>
          <a:xfrm>
            <a:off x="739572" y="5462057"/>
            <a:ext cx="7766384" cy="600164"/>
          </a:xfrm>
          <a:prstGeom prst="rect">
            <a:avLst/>
          </a:prstGeom>
          <a:solidFill>
            <a:srgbClr val="FFC000"/>
          </a:solidFill>
          <a:ln w="57150">
            <a:solidFill>
              <a:schemeClr val="tx1"/>
            </a:solidFill>
          </a:ln>
        </p:spPr>
        <p:txBody>
          <a:bodyPr wrap="square">
            <a:spAutoFit/>
          </a:bodyPr>
          <a:lstStyle/>
          <a:p>
            <a:pPr algn="ctr"/>
            <a:r>
              <a:rPr lang="en-US" sz="1650" dirty="0" smtClean="0">
                <a:latin typeface="Arial" panose="020B0604020202020204" pitchFamily="34" charset="0"/>
                <a:cs typeface="Arial" panose="020B0604020202020204" pitchFamily="34" charset="0"/>
              </a:rPr>
              <a:t>Soldiers will comport to the standards associated with their gender marker in DEERS.</a:t>
            </a:r>
            <a:endParaRPr lang="en-US" sz="165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017038" y="120406"/>
            <a:ext cx="7142225" cy="497087"/>
          </a:xfrm>
        </p:spPr>
        <p:txBody>
          <a:bodyPr>
            <a:normAutofit/>
          </a:bodyPr>
          <a:lstStyle/>
          <a:p>
            <a:r>
              <a:rPr lang="en-US" sz="2400" dirty="0" smtClean="0"/>
              <a:t>Gender Transition in the Army</a:t>
            </a:r>
            <a:endParaRPr lang="en-US" sz="2400" dirty="0"/>
          </a:p>
        </p:txBody>
      </p:sp>
    </p:spTree>
    <p:extLst>
      <p:ext uri="{BB962C8B-B14F-4D97-AF65-F5344CB8AC3E}">
        <p14:creationId xmlns:p14="http://schemas.microsoft.com/office/powerpoint/2010/main" val="1992331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542611" y="1177871"/>
            <a:ext cx="8008536" cy="4076053"/>
          </a:xfrm>
          <a:prstGeom prst="roundRect">
            <a:avLst>
              <a:gd name="adj" fmla="val 69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68580" rtlCol="0" anchor="ctr">
            <a:noAutofit/>
          </a:bodyPr>
          <a:lstStyle/>
          <a:p>
            <a:pPr marL="475059" lvl="2">
              <a:spcBef>
                <a:spcPts val="450"/>
              </a:spcBef>
              <a:spcAft>
                <a:spcPts val="225"/>
              </a:spcAft>
            </a:pPr>
            <a:endParaRPr lang="en-US" sz="1400" dirty="0" smtClean="0">
              <a:solidFill>
                <a:schemeClr val="tx1"/>
              </a:solidFill>
              <a:latin typeface="Arial" panose="020B0604020202020204" pitchFamily="34" charset="0"/>
              <a:cs typeface="Arial" panose="020B0604020202020204" pitchFamily="34" charset="0"/>
            </a:endParaRPr>
          </a:p>
          <a:p>
            <a:pPr marL="132160" lvl="1">
              <a:spcBef>
                <a:spcPts val="450"/>
              </a:spcBef>
              <a:spcAft>
                <a:spcPts val="225"/>
              </a:spcAft>
              <a:buSzPct val="150000"/>
            </a:pPr>
            <a:r>
              <a:rPr lang="en-US" sz="2000" b="1" dirty="0" smtClean="0">
                <a:solidFill>
                  <a:srgbClr val="006600"/>
                </a:solidFill>
                <a:latin typeface="Arial" panose="020B0604020202020204" pitchFamily="34" charset="0"/>
                <a:cs typeface="Arial" panose="020B0604020202020204" pitchFamily="34" charset="0"/>
              </a:rPr>
              <a:t>   </a:t>
            </a:r>
          </a:p>
          <a:p>
            <a:pPr marL="132160" lvl="1">
              <a:spcBef>
                <a:spcPts val="450"/>
              </a:spcBef>
              <a:spcAft>
                <a:spcPts val="225"/>
              </a:spcAft>
              <a:buSzPct val="150000"/>
            </a:pPr>
            <a:endParaRPr lang="en-US" sz="2000" b="1" dirty="0">
              <a:solidFill>
                <a:srgbClr val="006600"/>
              </a:solidFill>
              <a:latin typeface="Arial" panose="020B0604020202020204" pitchFamily="34" charset="0"/>
              <a:cs typeface="Arial" panose="020B0604020202020204" pitchFamily="34" charset="0"/>
            </a:endParaRPr>
          </a:p>
          <a:p>
            <a:pPr marL="0" lvl="1">
              <a:spcAft>
                <a:spcPts val="600"/>
              </a:spcAft>
              <a:buSzPct val="150000"/>
            </a:pPr>
            <a:r>
              <a:rPr lang="en-US" sz="2000" dirty="0" smtClean="0">
                <a:solidFill>
                  <a:schemeClr val="tx1"/>
                </a:solidFill>
                <a:latin typeface="Arial" panose="020B0604020202020204" pitchFamily="34" charset="0"/>
                <a:cs typeface="Arial" panose="020B0604020202020204" pitchFamily="34" charset="0"/>
              </a:rPr>
              <a:t>All</a:t>
            </a:r>
            <a:r>
              <a:rPr lang="en-US" sz="2000" b="1" dirty="0" smtClean="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Soldiers are entitled to equal opportunity in an environment free from harassment, including sexual harassment and unlawful discrimination based on sex (gender identity)</a:t>
            </a:r>
          </a:p>
          <a:p>
            <a:pPr marL="0" lvl="1">
              <a:spcAft>
                <a:spcPts val="600"/>
              </a:spcAft>
              <a:buSzPct val="150000"/>
            </a:pPr>
            <a:endParaRPr lang="en-US" sz="2000" dirty="0" smtClean="0">
              <a:solidFill>
                <a:schemeClr val="tx1"/>
              </a:solidFill>
              <a:latin typeface="Arial" panose="020B0604020202020204" pitchFamily="34" charset="0"/>
              <a:cs typeface="Arial" panose="020B0604020202020204" pitchFamily="34" charset="0"/>
            </a:endParaRPr>
          </a:p>
          <a:p>
            <a:pPr marL="0" lvl="1">
              <a:spcAft>
                <a:spcPts val="600"/>
              </a:spcAft>
              <a:buSzPct val="150000"/>
            </a:pPr>
            <a:r>
              <a:rPr lang="en-US" sz="2000" dirty="0" smtClean="0">
                <a:solidFill>
                  <a:schemeClr val="tx1"/>
                </a:solidFill>
                <a:latin typeface="Arial" panose="020B0604020202020204" pitchFamily="34" charset="0"/>
                <a:cs typeface="Arial" panose="020B0604020202020204" pitchFamily="34" charset="0"/>
              </a:rPr>
              <a:t>The chain of command is the primary and preferred channel to identify and correct discriminatory practices with the assistance of the Equal Opportunity Advisor.  The chain of command will process and resolve complaints and ensure that EO matters are taken seriously and acted on</a:t>
            </a:r>
          </a:p>
          <a:p>
            <a:pPr marL="0" lvl="1">
              <a:spcAft>
                <a:spcPts val="600"/>
              </a:spcAft>
              <a:buSzPct val="150000"/>
            </a:pPr>
            <a:endParaRPr lang="en-US" sz="2000" dirty="0" smtClean="0">
              <a:solidFill>
                <a:schemeClr val="tx1"/>
              </a:solidFill>
              <a:latin typeface="Arial" panose="020B0604020202020204" pitchFamily="34" charset="0"/>
              <a:cs typeface="Arial" panose="020B0604020202020204" pitchFamily="34" charset="0"/>
            </a:endParaRPr>
          </a:p>
          <a:p>
            <a:pPr marL="0" lvl="1">
              <a:spcAft>
                <a:spcPts val="600"/>
              </a:spcAft>
              <a:buSzPct val="150000"/>
            </a:pPr>
            <a:r>
              <a:rPr lang="en-US" sz="2000" dirty="0" smtClean="0">
                <a:solidFill>
                  <a:schemeClr val="tx1"/>
                </a:solidFill>
                <a:latin typeface="Arial" panose="020B0604020202020204" pitchFamily="34" charset="0"/>
                <a:cs typeface="Arial" panose="020B0604020202020204" pitchFamily="34" charset="0"/>
              </a:rPr>
              <a:t>Commanders and all Soldiers must maintain good order and discipline within the ranks.  Violations of EO policies may result in disciplinary actions under the UCMJ</a:t>
            </a:r>
          </a:p>
          <a:p>
            <a:pPr marL="346472">
              <a:spcBef>
                <a:spcPts val="450"/>
              </a:spcBef>
              <a:spcAft>
                <a:spcPts val="450"/>
              </a:spcAft>
            </a:pPr>
            <a:endParaRPr lang="en-US" sz="1500" dirty="0" smtClean="0">
              <a:solidFill>
                <a:schemeClr val="tx1"/>
              </a:solidFill>
              <a:latin typeface="Arial" panose="020B0604020202020204" pitchFamily="34" charset="0"/>
              <a:cs typeface="Arial" panose="020B0604020202020204" pitchFamily="34" charset="0"/>
            </a:endParaRPr>
          </a:p>
          <a:p>
            <a:pPr marL="346472">
              <a:spcBef>
                <a:spcPts val="450"/>
              </a:spcBef>
              <a:spcAft>
                <a:spcPts val="450"/>
              </a:spcAft>
            </a:pPr>
            <a:endParaRPr lang="en-US" sz="1500" dirty="0">
              <a:solidFill>
                <a:schemeClr val="tx1"/>
              </a:solidFill>
              <a:latin typeface="Arial" panose="020B0604020202020204" pitchFamily="34" charset="0"/>
              <a:cs typeface="Arial" panose="020B0604020202020204" pitchFamily="34" charset="0"/>
            </a:endParaRPr>
          </a:p>
          <a:p>
            <a:pPr marL="689372" lvl="2" indent="-214313">
              <a:spcBef>
                <a:spcPts val="450"/>
              </a:spcBef>
              <a:spcAft>
                <a:spcPts val="225"/>
              </a:spcAft>
              <a:buFont typeface="Wingdings" panose="05000000000000000000" pitchFamily="2" charset="2"/>
              <a:buChar char="§"/>
            </a:pPr>
            <a:endParaRPr lang="en-US" sz="1500"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1534134" y="351989"/>
            <a:ext cx="6968574" cy="259045"/>
          </a:xfrm>
          <a:prstGeom prst="rect">
            <a:avLst/>
          </a:prstGeom>
        </p:spPr>
        <p:txBody>
          <a:bodyPr wrap="none">
            <a:spAutoFit/>
          </a:bodyPr>
          <a:lstStyle/>
          <a:p>
            <a:pPr>
              <a:lnSpc>
                <a:spcPts val="1275"/>
              </a:lnSpc>
              <a:spcBef>
                <a:spcPts val="450"/>
              </a:spcBef>
              <a:spcAft>
                <a:spcPts val="450"/>
              </a:spcAft>
            </a:pPr>
            <a:r>
              <a:rPr lang="en-US" sz="2400" b="1" dirty="0">
                <a:latin typeface="Arial" panose="020B0604020202020204" pitchFamily="34" charset="0"/>
                <a:cs typeface="Arial" panose="020B0604020202020204" pitchFamily="34" charset="0"/>
              </a:rPr>
              <a:t>Prohibition of Harassment and </a:t>
            </a:r>
            <a:r>
              <a:rPr lang="en-US" sz="2400" b="1" dirty="0" smtClean="0">
                <a:latin typeface="Arial" panose="020B0604020202020204" pitchFamily="34" charset="0"/>
                <a:cs typeface="Arial" panose="020B0604020202020204" pitchFamily="34" charset="0"/>
              </a:rPr>
              <a:t>Discrimination </a:t>
            </a:r>
            <a:endParaRPr lang="en-US" sz="2400" b="1" dirty="0">
              <a:latin typeface="Arial" panose="020B0604020202020204" pitchFamily="34" charset="0"/>
              <a:cs typeface="Arial" panose="020B0604020202020204" pitchFamily="34" charset="0"/>
            </a:endParaRPr>
          </a:p>
        </p:txBody>
      </p:sp>
      <p:sp>
        <p:nvSpPr>
          <p:cNvPr id="2" name="Rectangle 1"/>
          <p:cNvSpPr/>
          <p:nvPr/>
        </p:nvSpPr>
        <p:spPr>
          <a:xfrm>
            <a:off x="112531" y="5634449"/>
            <a:ext cx="8868696" cy="646331"/>
          </a:xfrm>
          <a:prstGeom prst="rect">
            <a:avLst/>
          </a:prstGeom>
          <a:solidFill>
            <a:srgbClr val="FFC000"/>
          </a:solidFill>
          <a:ln w="57150">
            <a:solidFill>
              <a:schemeClr val="tx1"/>
            </a:solidFill>
          </a:ln>
        </p:spPr>
        <p:txBody>
          <a:bodyPr wrap="square">
            <a:spAutoFit/>
          </a:bodyPr>
          <a:lstStyle/>
          <a:p>
            <a:pPr algn="ctr">
              <a:spcBef>
                <a:spcPts val="450"/>
              </a:spcBef>
              <a:spcAft>
                <a:spcPts val="450"/>
              </a:spcAft>
            </a:pPr>
            <a:r>
              <a:rPr lang="en-US" dirty="0" smtClean="0">
                <a:latin typeface="Arial" panose="020B0604020202020204" pitchFamily="34" charset="0"/>
                <a:cs typeface="Arial" panose="020B0604020202020204" pitchFamily="34" charset="0"/>
              </a:rPr>
              <a:t>EO policies apply to working, living, and recreational environment (on and off-post, during duty and non-duty hours)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4914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038" y="107159"/>
            <a:ext cx="7142225" cy="662782"/>
          </a:xfrm>
        </p:spPr>
        <p:txBody>
          <a:bodyPr>
            <a:normAutofit/>
          </a:bodyPr>
          <a:lstStyle/>
          <a:p>
            <a:r>
              <a:rPr lang="en-US" sz="2400" dirty="0" smtClean="0"/>
              <a:t>Terms</a:t>
            </a:r>
            <a:endParaRPr lang="en-US" sz="2400" dirty="0"/>
          </a:p>
        </p:txBody>
      </p:sp>
      <p:sp>
        <p:nvSpPr>
          <p:cNvPr id="3" name="Rectangle 2"/>
          <p:cNvSpPr/>
          <p:nvPr/>
        </p:nvSpPr>
        <p:spPr>
          <a:xfrm>
            <a:off x="797200" y="1150888"/>
            <a:ext cx="7581900" cy="5047536"/>
          </a:xfrm>
          <a:prstGeom prst="rect">
            <a:avLst/>
          </a:prstGeom>
        </p:spPr>
        <p:txBody>
          <a:bodyPr wrap="square">
            <a:spAutoFit/>
          </a:bodyPr>
          <a:lstStyle/>
          <a:p>
            <a:pPr>
              <a:spcAft>
                <a:spcPts val="1200"/>
              </a:spcAft>
            </a:pPr>
            <a:r>
              <a:rPr lang="en-US" sz="1600" b="1" dirty="0" smtClean="0">
                <a:latin typeface="Arial" panose="020B0604020202020204" pitchFamily="34" charset="0"/>
                <a:ea typeface="Calibri" panose="020F0502020204030204" pitchFamily="34" charset="0"/>
                <a:cs typeface="Arial" panose="020B0604020202020204" pitchFamily="34" charset="0"/>
              </a:rPr>
              <a:t>Gender identity</a:t>
            </a:r>
            <a:r>
              <a:rPr lang="en-US" sz="1600" dirty="0" smtClean="0">
                <a:latin typeface="Arial" panose="020B0604020202020204" pitchFamily="34" charset="0"/>
                <a:ea typeface="Calibri" panose="020F0502020204030204" pitchFamily="34" charset="0"/>
                <a:cs typeface="Arial" panose="020B0604020202020204" pitchFamily="34" charset="0"/>
              </a:rPr>
              <a:t>.  One’s internal or personal sense of being male or female</a:t>
            </a:r>
          </a:p>
          <a:p>
            <a:pPr>
              <a:spcAft>
                <a:spcPts val="1200"/>
              </a:spcAft>
            </a:pPr>
            <a:r>
              <a:rPr lang="en-US" sz="1600" b="1" dirty="0" smtClean="0">
                <a:effectLst/>
                <a:latin typeface="Arial" panose="020B0604020202020204" pitchFamily="34" charset="0"/>
                <a:ea typeface="Calibri" panose="020F0502020204030204" pitchFamily="34" charset="0"/>
                <a:cs typeface="Arial" panose="020B0604020202020204" pitchFamily="34" charset="0"/>
              </a:rPr>
              <a:t>Gender dysphoria</a:t>
            </a:r>
            <a:r>
              <a:rPr lang="en-US" sz="1600" dirty="0" smtClean="0">
                <a:effectLst/>
                <a:latin typeface="Arial" panose="020B0604020202020204" pitchFamily="34" charset="0"/>
                <a:ea typeface="Calibri" panose="020F0502020204030204" pitchFamily="34" charset="0"/>
                <a:cs typeface="Arial" panose="020B0604020202020204" pitchFamily="34" charset="0"/>
              </a:rPr>
              <a:t>.</a:t>
            </a:r>
            <a:r>
              <a:rPr lang="en-US" sz="1600" b="1" dirty="0" smtClean="0">
                <a:effectLst/>
                <a:latin typeface="Arial" panose="020B0604020202020204" pitchFamily="34" charset="0"/>
                <a:ea typeface="Calibri" panose="020F0502020204030204" pitchFamily="34" charset="0"/>
                <a:cs typeface="Arial" panose="020B0604020202020204" pitchFamily="34" charset="0"/>
              </a:rPr>
              <a:t>  </a:t>
            </a:r>
            <a:r>
              <a:rPr lang="en-US" sz="1600" dirty="0" smtClean="0">
                <a:effectLst/>
                <a:latin typeface="Arial" panose="020B0604020202020204" pitchFamily="34" charset="0"/>
                <a:ea typeface="Calibri" panose="020F0502020204030204" pitchFamily="34" charset="0"/>
                <a:cs typeface="Arial" panose="020B0604020202020204" pitchFamily="34" charset="0"/>
              </a:rPr>
              <a:t>A medical diagnosis that refers to distress that some transgender individuals experience due to a mismatch between their gender and their sex assigned at birth</a:t>
            </a:r>
          </a:p>
          <a:p>
            <a:pPr>
              <a:spcAft>
                <a:spcPts val="1200"/>
              </a:spcAft>
            </a:pPr>
            <a:r>
              <a:rPr lang="en-US" sz="1600" b="1" dirty="0" smtClean="0">
                <a:latin typeface="Arial" panose="020B0604020202020204" pitchFamily="34" charset="0"/>
                <a:ea typeface="Calibri" panose="020F0502020204030204" pitchFamily="34" charset="0"/>
                <a:cs typeface="Arial" panose="020B0604020202020204" pitchFamily="34" charset="0"/>
              </a:rPr>
              <a:t>Medically necessary</a:t>
            </a:r>
            <a:r>
              <a:rPr lang="en-US" sz="1600" dirty="0" smtClean="0">
                <a:latin typeface="Arial" panose="020B0604020202020204" pitchFamily="34" charset="0"/>
                <a:ea typeface="Calibri" panose="020F0502020204030204" pitchFamily="34" charset="0"/>
                <a:cs typeface="Arial" panose="020B0604020202020204" pitchFamily="34" charset="0"/>
              </a:rPr>
              <a:t>. Those health care services or supplies necessary to prevent, diagnose, or treat and illness, injury, condition, disease, or its symptoms and that meet accepted standards of medicine</a:t>
            </a:r>
          </a:p>
          <a:p>
            <a:pPr>
              <a:spcAft>
                <a:spcPts val="1200"/>
              </a:spcAft>
            </a:pPr>
            <a:r>
              <a:rPr lang="en-US" sz="1600" b="1" dirty="0" smtClean="0">
                <a:effectLst/>
                <a:latin typeface="Arial" panose="020B0604020202020204" pitchFamily="34" charset="0"/>
                <a:ea typeface="Calibri" panose="020F0502020204030204" pitchFamily="34" charset="0"/>
                <a:cs typeface="Arial" panose="020B0604020202020204" pitchFamily="34" charset="0"/>
              </a:rPr>
              <a:t>Real life experience</a:t>
            </a:r>
            <a:r>
              <a:rPr lang="en-US" sz="1600" dirty="0" smtClean="0">
                <a:effectLst/>
                <a:latin typeface="Arial" panose="020B0604020202020204" pitchFamily="34" charset="0"/>
                <a:ea typeface="Calibri" panose="020F0502020204030204" pitchFamily="34" charset="0"/>
                <a:cs typeface="Arial" panose="020B0604020202020204" pitchFamily="34" charset="0"/>
              </a:rPr>
              <a:t>. The phase in the gender transition process when the individual commences living socially in the gender role consistent with their preferred gender. </a:t>
            </a:r>
            <a:r>
              <a:rPr lang="en-US" sz="1600" dirty="0">
                <a:latin typeface="Arial" panose="020B0604020202020204" pitchFamily="34" charset="0"/>
                <a:ea typeface="Calibri" panose="020F0502020204030204" pitchFamily="34" charset="0"/>
                <a:cs typeface="Arial" panose="020B0604020202020204" pitchFamily="34" charset="0"/>
              </a:rPr>
              <a:t> </a:t>
            </a:r>
            <a:r>
              <a:rPr lang="en-US" sz="1600" dirty="0" smtClean="0">
                <a:latin typeface="Arial" panose="020B0604020202020204" pitchFamily="34" charset="0"/>
                <a:ea typeface="Calibri" panose="020F0502020204030204" pitchFamily="34" charset="0"/>
                <a:cs typeface="Arial" panose="020B0604020202020204" pitchFamily="34" charset="0"/>
              </a:rPr>
              <a:t>This will generally occur in an off-duty status and away from the Soldier’s place of duty prior to the change of the gender marker in DEERS</a:t>
            </a:r>
            <a:endParaRPr lang="en-US" sz="1600" dirty="0" smtClean="0">
              <a:effectLst/>
              <a:latin typeface="Arial" panose="020B0604020202020204" pitchFamily="34" charset="0"/>
              <a:ea typeface="Calibri" panose="020F0502020204030204" pitchFamily="34" charset="0"/>
              <a:cs typeface="Arial" panose="020B0604020202020204" pitchFamily="34" charset="0"/>
            </a:endParaRPr>
          </a:p>
          <a:p>
            <a:pPr>
              <a:spcAft>
                <a:spcPts val="1200"/>
              </a:spcAft>
            </a:pPr>
            <a:r>
              <a:rPr lang="en-US" sz="1600" b="1" dirty="0" smtClean="0">
                <a:latin typeface="Arial" panose="020B0604020202020204" pitchFamily="34" charset="0"/>
                <a:ea typeface="Calibri" panose="020F0502020204030204" pitchFamily="34" charset="0"/>
                <a:cs typeface="Arial" panose="020B0604020202020204" pitchFamily="34" charset="0"/>
              </a:rPr>
              <a:t>Preferred gender</a:t>
            </a:r>
            <a:r>
              <a:rPr lang="en-US" sz="1600" dirty="0" smtClean="0">
                <a:latin typeface="Arial" panose="020B0604020202020204" pitchFamily="34" charset="0"/>
                <a:ea typeface="Calibri" panose="020F0502020204030204" pitchFamily="34" charset="0"/>
                <a:cs typeface="Arial" panose="020B0604020202020204" pitchFamily="34" charset="0"/>
              </a:rPr>
              <a:t>.  The gender of Soldier when gender transition is complete and the gender marker in DEERS is changed</a:t>
            </a:r>
          </a:p>
          <a:p>
            <a:pPr>
              <a:spcAft>
                <a:spcPts val="1200"/>
              </a:spcAft>
            </a:pPr>
            <a:r>
              <a:rPr lang="en-US" sz="1600" b="1" dirty="0">
                <a:latin typeface="Arial" panose="020B0604020202020204" pitchFamily="34" charset="0"/>
                <a:ea typeface="Calibri" panose="020F0502020204030204" pitchFamily="34" charset="0"/>
                <a:cs typeface="Arial" panose="020B0604020202020204" pitchFamily="34" charset="0"/>
              </a:rPr>
              <a:t>Gender marker</a:t>
            </a:r>
            <a:r>
              <a:rPr lang="en-US" sz="1600" dirty="0">
                <a:latin typeface="Arial" panose="020B0604020202020204" pitchFamily="34" charset="0"/>
                <a:ea typeface="Calibri" panose="020F0502020204030204" pitchFamily="34" charset="0"/>
                <a:cs typeface="Arial" panose="020B0604020202020204" pitchFamily="34" charset="0"/>
              </a:rPr>
              <a:t>.  Data element in the Defense Enrollment Eligibility Reporting System (DEERS) that identifies a Service member’s </a:t>
            </a:r>
            <a:r>
              <a:rPr lang="en-US" sz="1600" dirty="0" smtClean="0">
                <a:latin typeface="Arial" panose="020B0604020202020204" pitchFamily="34" charset="0"/>
                <a:ea typeface="Calibri" panose="020F0502020204030204" pitchFamily="34" charset="0"/>
                <a:cs typeface="Arial" panose="020B0604020202020204" pitchFamily="34" charset="0"/>
              </a:rPr>
              <a:t>gender </a:t>
            </a:r>
            <a:endParaRPr lang="en-US" sz="1600" dirty="0">
              <a:latin typeface="Arial" panose="020B0604020202020204" pitchFamily="34" charset="0"/>
              <a:ea typeface="Calibri" panose="020F0502020204030204" pitchFamily="34" charset="0"/>
              <a:cs typeface="Arial" panose="020B0604020202020204" pitchFamily="34" charset="0"/>
            </a:endParaRPr>
          </a:p>
          <a:p>
            <a:pPr>
              <a:spcAft>
                <a:spcPts val="1200"/>
              </a:spcAft>
            </a:pPr>
            <a:endParaRPr lang="en-US"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541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038" y="107159"/>
            <a:ext cx="7142225" cy="662782"/>
          </a:xfrm>
        </p:spPr>
        <p:txBody>
          <a:bodyPr>
            <a:normAutofit/>
          </a:bodyPr>
          <a:lstStyle/>
          <a:p>
            <a:r>
              <a:rPr lang="en-US" sz="2400" dirty="0" smtClean="0"/>
              <a:t>Terms Cont.</a:t>
            </a:r>
            <a:endParaRPr lang="en-US" sz="2400" dirty="0"/>
          </a:p>
        </p:txBody>
      </p:sp>
      <p:sp>
        <p:nvSpPr>
          <p:cNvPr id="3" name="Rectangle 2"/>
          <p:cNvSpPr/>
          <p:nvPr/>
        </p:nvSpPr>
        <p:spPr>
          <a:xfrm>
            <a:off x="797200" y="1150888"/>
            <a:ext cx="7581900" cy="4739759"/>
          </a:xfrm>
          <a:prstGeom prst="rect">
            <a:avLst/>
          </a:prstGeom>
        </p:spPr>
        <p:txBody>
          <a:bodyPr wrap="square">
            <a:spAutoFit/>
          </a:bodyPr>
          <a:lstStyle/>
          <a:p>
            <a:pPr>
              <a:spcAft>
                <a:spcPts val="1200"/>
              </a:spcAft>
            </a:pPr>
            <a:r>
              <a:rPr lang="en-US" sz="1600" b="1" dirty="0" smtClean="0">
                <a:latin typeface="Arial" panose="020B0604020202020204" pitchFamily="34" charset="0"/>
                <a:ea typeface="Calibri" panose="020F0502020204030204" pitchFamily="34" charset="0"/>
                <a:cs typeface="Arial" panose="020B0604020202020204" pitchFamily="34" charset="0"/>
              </a:rPr>
              <a:t>Transgender Soldier</a:t>
            </a:r>
            <a:r>
              <a:rPr lang="en-US" sz="1600" dirty="0" smtClean="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A </a:t>
            </a:r>
            <a:r>
              <a:rPr lang="en-US" sz="1600" dirty="0" smtClean="0">
                <a:latin typeface="Arial" panose="020B0604020202020204" pitchFamily="34" charset="0"/>
                <a:ea typeface="Calibri" panose="020F0502020204030204" pitchFamily="34" charset="0"/>
                <a:cs typeface="Arial" panose="020B0604020202020204" pitchFamily="34" charset="0"/>
              </a:rPr>
              <a:t>Soldier who </a:t>
            </a:r>
            <a:r>
              <a:rPr lang="en-US" sz="1600" dirty="0">
                <a:latin typeface="Arial" panose="020B0604020202020204" pitchFamily="34" charset="0"/>
                <a:ea typeface="Calibri" panose="020F0502020204030204" pitchFamily="34" charset="0"/>
                <a:cs typeface="Arial" panose="020B0604020202020204" pitchFamily="34" charset="0"/>
              </a:rPr>
              <a:t>has received a medical diagnosis indicating that gender transition is medically necessary, including any </a:t>
            </a:r>
            <a:r>
              <a:rPr lang="en-US" sz="1600" dirty="0" smtClean="0">
                <a:latin typeface="Arial" panose="020B0604020202020204" pitchFamily="34" charset="0"/>
                <a:ea typeface="Calibri" panose="020F0502020204030204" pitchFamily="34" charset="0"/>
                <a:cs typeface="Arial" panose="020B0604020202020204" pitchFamily="34" charset="0"/>
              </a:rPr>
              <a:t>Soldier who </a:t>
            </a:r>
            <a:r>
              <a:rPr lang="en-US" sz="1600" dirty="0">
                <a:latin typeface="Arial" panose="020B0604020202020204" pitchFamily="34" charset="0"/>
                <a:ea typeface="Calibri" panose="020F0502020204030204" pitchFamily="34" charset="0"/>
                <a:cs typeface="Arial" panose="020B0604020202020204" pitchFamily="34" charset="0"/>
              </a:rPr>
              <a:t>intends to begin transition, is undergoing transition, or has completed transition and is stable in the preferred </a:t>
            </a:r>
            <a:r>
              <a:rPr lang="en-US" sz="1600" dirty="0" smtClean="0">
                <a:latin typeface="Arial" panose="020B0604020202020204" pitchFamily="34" charset="0"/>
                <a:ea typeface="Calibri" panose="020F0502020204030204" pitchFamily="34" charset="0"/>
                <a:cs typeface="Arial" panose="020B0604020202020204" pitchFamily="34" charset="0"/>
              </a:rPr>
              <a:t>gender</a:t>
            </a:r>
          </a:p>
          <a:p>
            <a:pPr>
              <a:spcAft>
                <a:spcPts val="1200"/>
              </a:spcAft>
            </a:pPr>
            <a:r>
              <a:rPr lang="en-US" sz="1600" b="1" dirty="0">
                <a:latin typeface="Arial" panose="020B0604020202020204" pitchFamily="34" charset="0"/>
                <a:ea typeface="Calibri" panose="020F0502020204030204" pitchFamily="34" charset="0"/>
                <a:cs typeface="Arial" panose="020B0604020202020204" pitchFamily="34" charset="0"/>
              </a:rPr>
              <a:t>Gender transition process.  </a:t>
            </a:r>
            <a:r>
              <a:rPr lang="en-US" sz="1600" dirty="0">
                <a:latin typeface="Arial" panose="020B0604020202020204" pitchFamily="34" charset="0"/>
                <a:ea typeface="Calibri" panose="020F0502020204030204" pitchFamily="34" charset="0"/>
                <a:cs typeface="Arial" panose="020B0604020202020204" pitchFamily="34" charset="0"/>
              </a:rPr>
              <a:t>Gender transition in the </a:t>
            </a:r>
            <a:r>
              <a:rPr lang="en-US" sz="1600" dirty="0" smtClean="0">
                <a:latin typeface="Arial" panose="020B0604020202020204" pitchFamily="34" charset="0"/>
                <a:ea typeface="Calibri" panose="020F0502020204030204" pitchFamily="34" charset="0"/>
                <a:cs typeface="Arial" panose="020B0604020202020204" pitchFamily="34" charset="0"/>
              </a:rPr>
              <a:t>Army begins </a:t>
            </a:r>
            <a:r>
              <a:rPr lang="en-US" sz="1600" dirty="0">
                <a:latin typeface="Arial" panose="020B0604020202020204" pitchFamily="34" charset="0"/>
                <a:ea typeface="Calibri" panose="020F0502020204030204" pitchFamily="34" charset="0"/>
                <a:cs typeface="Arial" panose="020B0604020202020204" pitchFamily="34" charset="0"/>
              </a:rPr>
              <a:t>when a </a:t>
            </a:r>
            <a:r>
              <a:rPr lang="en-US" sz="1600" dirty="0" smtClean="0">
                <a:latin typeface="Arial" panose="020B0604020202020204" pitchFamily="34" charset="0"/>
                <a:ea typeface="Calibri" panose="020F0502020204030204" pitchFamily="34" charset="0"/>
                <a:cs typeface="Arial" panose="020B0604020202020204" pitchFamily="34" charset="0"/>
              </a:rPr>
              <a:t>Soldier receives </a:t>
            </a:r>
            <a:r>
              <a:rPr lang="en-US" sz="1600" dirty="0">
                <a:latin typeface="Arial" panose="020B0604020202020204" pitchFamily="34" charset="0"/>
                <a:ea typeface="Calibri" panose="020F0502020204030204" pitchFamily="34" charset="0"/>
                <a:cs typeface="Arial" panose="020B0604020202020204" pitchFamily="34" charset="0"/>
              </a:rPr>
              <a:t>a diagnosis from a military medical provider indicating that the </a:t>
            </a:r>
            <a:r>
              <a:rPr lang="en-US" sz="1600" dirty="0" smtClean="0">
                <a:latin typeface="Arial" panose="020B0604020202020204" pitchFamily="34" charset="0"/>
                <a:ea typeface="Calibri" panose="020F0502020204030204" pitchFamily="34" charset="0"/>
                <a:cs typeface="Arial" panose="020B0604020202020204" pitchFamily="34" charset="0"/>
              </a:rPr>
              <a:t>Soldier’s </a:t>
            </a:r>
            <a:r>
              <a:rPr lang="en-US" sz="1600" dirty="0">
                <a:latin typeface="Arial" panose="020B0604020202020204" pitchFamily="34" charset="0"/>
                <a:ea typeface="Calibri" panose="020F0502020204030204" pitchFamily="34" charset="0"/>
                <a:cs typeface="Arial" panose="020B0604020202020204" pitchFamily="34" charset="0"/>
              </a:rPr>
              <a:t>gender transition is medically necessary, and concludes when the </a:t>
            </a:r>
            <a:r>
              <a:rPr lang="en-US" sz="1600" dirty="0" smtClean="0">
                <a:latin typeface="Arial" panose="020B0604020202020204" pitchFamily="34" charset="0"/>
                <a:ea typeface="Calibri" panose="020F0502020204030204" pitchFamily="34" charset="0"/>
                <a:cs typeface="Arial" panose="020B0604020202020204" pitchFamily="34" charset="0"/>
              </a:rPr>
              <a:t>Soldier’s </a:t>
            </a:r>
            <a:r>
              <a:rPr lang="en-US" sz="1600" dirty="0">
                <a:latin typeface="Arial" panose="020B0604020202020204" pitchFamily="34" charset="0"/>
                <a:ea typeface="Calibri" panose="020F0502020204030204" pitchFamily="34" charset="0"/>
                <a:cs typeface="Arial" panose="020B0604020202020204" pitchFamily="34" charset="0"/>
              </a:rPr>
              <a:t>gender marker in DEERS is changed and the member is recognized in the preferred </a:t>
            </a:r>
            <a:r>
              <a:rPr lang="en-US" sz="1600" dirty="0" smtClean="0">
                <a:latin typeface="Arial" panose="020B0604020202020204" pitchFamily="34" charset="0"/>
                <a:ea typeface="Calibri" panose="020F0502020204030204" pitchFamily="34" charset="0"/>
                <a:cs typeface="Arial" panose="020B0604020202020204" pitchFamily="34" charset="0"/>
              </a:rPr>
              <a:t>gender </a:t>
            </a:r>
          </a:p>
          <a:p>
            <a:pPr>
              <a:spcAft>
                <a:spcPts val="1200"/>
              </a:spcAft>
            </a:pPr>
            <a:r>
              <a:rPr lang="en-US" sz="1600" b="1" dirty="0">
                <a:latin typeface="Arial" panose="020B0604020202020204" pitchFamily="34" charset="0"/>
                <a:ea typeface="Calibri" panose="020F0502020204030204" pitchFamily="34" charset="0"/>
                <a:cs typeface="Arial" panose="020B0604020202020204" pitchFamily="34" charset="0"/>
              </a:rPr>
              <a:t>Stable in preferred gender.</a:t>
            </a:r>
            <a:r>
              <a:rPr lang="en-US" sz="1600" dirty="0">
                <a:latin typeface="Arial" panose="020B0604020202020204" pitchFamily="34" charset="0"/>
                <a:ea typeface="Calibri" panose="020F0502020204030204" pitchFamily="34" charset="0"/>
                <a:cs typeface="Arial" panose="020B0604020202020204" pitchFamily="34" charset="0"/>
              </a:rPr>
              <a:t>  Medical care identified or approved by a military medical provider in a documented medical treatment plan is complete, no functional limitations or complications persist, and the individual is not experiencing clinically significant distress or impairment in social, occupational, or other important areas of functioning.  Continuing medical care, including but not limited to cross-sex hormone therapy, may be required to maintain a state of </a:t>
            </a:r>
            <a:r>
              <a:rPr lang="en-US" sz="1600" dirty="0" smtClean="0">
                <a:latin typeface="Arial" panose="020B0604020202020204" pitchFamily="34" charset="0"/>
                <a:ea typeface="Calibri" panose="020F0502020204030204" pitchFamily="34" charset="0"/>
                <a:cs typeface="Arial" panose="020B0604020202020204" pitchFamily="34" charset="0"/>
              </a:rPr>
              <a:t>stability  </a:t>
            </a:r>
            <a:endParaRPr lang="en-US" sz="1600" dirty="0">
              <a:latin typeface="Arial" panose="020B0604020202020204" pitchFamily="34" charset="0"/>
              <a:ea typeface="Calibri" panose="020F0502020204030204" pitchFamily="34" charset="0"/>
              <a:cs typeface="Times New Roman" panose="02020603050405020304" pitchFamily="18" charset="0"/>
            </a:endParaRPr>
          </a:p>
          <a:p>
            <a:pPr>
              <a:spcAft>
                <a:spcPts val="1200"/>
              </a:spcAft>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2727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3597" y="960881"/>
            <a:ext cx="8219174" cy="3652904"/>
          </a:xfrm>
        </p:spPr>
        <p:txBody>
          <a:bodyPr>
            <a:noAutofit/>
          </a:bodyPr>
          <a:lstStyle/>
          <a:p>
            <a:pPr>
              <a:lnSpc>
                <a:spcPct val="100000"/>
              </a:lnSpc>
              <a:spcAft>
                <a:spcPts val="450"/>
              </a:spcAft>
              <a:buFont typeface="Wingdings" panose="05000000000000000000" pitchFamily="2" charset="2"/>
              <a:buChar char="Ø"/>
            </a:pPr>
            <a:r>
              <a:rPr lang="en-US" sz="1800" b="1" u="sng" dirty="0">
                <a:solidFill>
                  <a:srgbClr val="0066FF"/>
                </a:solidFill>
                <a:latin typeface="Arial" panose="020B0604020202020204" pitchFamily="34" charset="0"/>
                <a:cs typeface="Arial" panose="020B0604020202020204" pitchFamily="34" charset="0"/>
              </a:rPr>
              <a:t>Transgender Soldier</a:t>
            </a:r>
            <a:r>
              <a:rPr lang="en-US" sz="1800" b="1" dirty="0">
                <a:latin typeface="Arial" panose="020B0604020202020204" pitchFamily="34" charset="0"/>
                <a:cs typeface="Arial" panose="020B0604020202020204" pitchFamily="34" charset="0"/>
              </a:rPr>
              <a:t>:  </a:t>
            </a:r>
            <a:r>
              <a:rPr lang="en-US" sz="1800" b="1" i="1" dirty="0">
                <a:latin typeface="Arial" panose="020B0604020202020204" pitchFamily="34" charset="0"/>
                <a:cs typeface="Arial" panose="020B0604020202020204" pitchFamily="34" charset="0"/>
              </a:rPr>
              <a:t>Initiate </a:t>
            </a:r>
            <a:r>
              <a:rPr lang="en-US" sz="1800" b="1" i="1" dirty="0" smtClean="0">
                <a:latin typeface="Arial" panose="020B0604020202020204" pitchFamily="34" charset="0"/>
                <a:cs typeface="Arial" panose="020B0604020202020204" pitchFamily="34" charset="0"/>
              </a:rPr>
              <a:t>process, </a:t>
            </a:r>
            <a:r>
              <a:rPr lang="en-US" sz="1800" b="1" i="1" dirty="0">
                <a:latin typeface="Arial" panose="020B0604020202020204" pitchFamily="34" charset="0"/>
                <a:cs typeface="Arial" panose="020B0604020202020204" pitchFamily="34" charset="0"/>
              </a:rPr>
              <a:t>maintain individual </a:t>
            </a:r>
            <a:r>
              <a:rPr lang="en-US" sz="1800" b="1" i="1" dirty="0" smtClean="0">
                <a:latin typeface="Arial" panose="020B0604020202020204" pitchFamily="34" charset="0"/>
                <a:cs typeface="Arial" panose="020B0604020202020204" pitchFamily="34" charset="0"/>
              </a:rPr>
              <a:t>readiness and meets Army standards throughout the transition process</a:t>
            </a:r>
            <a:endParaRPr lang="en-US" sz="1800" b="1" i="1" dirty="0">
              <a:latin typeface="Arial" panose="020B0604020202020204" pitchFamily="34" charset="0"/>
              <a:cs typeface="Arial" panose="020B0604020202020204" pitchFamily="34" charset="0"/>
            </a:endParaRPr>
          </a:p>
          <a:p>
            <a:pPr>
              <a:lnSpc>
                <a:spcPct val="100000"/>
              </a:lnSpc>
              <a:spcBef>
                <a:spcPts val="1600"/>
              </a:spcBef>
              <a:buFont typeface="Wingdings" panose="05000000000000000000" pitchFamily="2" charset="2"/>
              <a:buChar char="Ø"/>
            </a:pPr>
            <a:r>
              <a:rPr lang="en-US" sz="1800" b="1" u="sng" dirty="0" smtClean="0">
                <a:solidFill>
                  <a:srgbClr val="0066FF"/>
                </a:solidFill>
                <a:latin typeface="Arial" panose="020B0604020202020204" pitchFamily="34" charset="0"/>
                <a:cs typeface="Arial" panose="020B0604020202020204" pitchFamily="34" charset="0"/>
              </a:rPr>
              <a:t>Military </a:t>
            </a:r>
            <a:r>
              <a:rPr lang="en-US" sz="1800" b="1" u="sng" dirty="0">
                <a:solidFill>
                  <a:srgbClr val="0066FF"/>
                </a:solidFill>
                <a:latin typeface="Arial" panose="020B0604020202020204" pitchFamily="34" charset="0"/>
                <a:cs typeface="Arial" panose="020B0604020202020204" pitchFamily="34" charset="0"/>
              </a:rPr>
              <a:t>Medical </a:t>
            </a:r>
            <a:r>
              <a:rPr lang="en-US" sz="1800" b="1" u="sng" dirty="0" smtClean="0">
                <a:solidFill>
                  <a:srgbClr val="0066FF"/>
                </a:solidFill>
                <a:latin typeface="Arial" panose="020B0604020202020204" pitchFamily="34" charset="0"/>
                <a:cs typeface="Arial" panose="020B0604020202020204" pitchFamily="34" charset="0"/>
              </a:rPr>
              <a:t>Providers</a:t>
            </a:r>
            <a:r>
              <a:rPr lang="en-US" sz="1800" b="1" dirty="0" smtClean="0">
                <a:latin typeface="Arial" panose="020B0604020202020204" pitchFamily="34" charset="0"/>
                <a:cs typeface="Arial" panose="020B0604020202020204" pitchFamily="34" charset="0"/>
              </a:rPr>
              <a:t>:  </a:t>
            </a:r>
            <a:r>
              <a:rPr lang="en-US" sz="1800" b="1" i="1" dirty="0" smtClean="0">
                <a:latin typeface="Arial" panose="020B0604020202020204" pitchFamily="34" charset="0"/>
                <a:cs typeface="Arial" panose="020B0604020202020204" pitchFamily="34" charset="0"/>
              </a:rPr>
              <a:t>Provide</a:t>
            </a:r>
            <a:r>
              <a:rPr lang="en-US" sz="1800" b="1" dirty="0" smtClean="0">
                <a:latin typeface="Arial" panose="020B0604020202020204" pitchFamily="34" charset="0"/>
                <a:cs typeface="Arial" panose="020B0604020202020204" pitchFamily="34" charset="0"/>
              </a:rPr>
              <a:t> </a:t>
            </a:r>
            <a:r>
              <a:rPr lang="en-US" sz="1800" b="1" i="1" dirty="0" smtClean="0">
                <a:latin typeface="Arial" panose="020B0604020202020204" pitchFamily="34" charset="0"/>
                <a:cs typeface="Arial" panose="020B0604020202020204" pitchFamily="34" charset="0"/>
              </a:rPr>
              <a:t>diagnosis</a:t>
            </a:r>
            <a:r>
              <a:rPr lang="en-US" sz="1800" b="1" i="1" dirty="0">
                <a:latin typeface="Arial" panose="020B0604020202020204" pitchFamily="34" charset="0"/>
                <a:cs typeface="Arial" panose="020B0604020202020204" pitchFamily="34" charset="0"/>
              </a:rPr>
              <a:t>, </a:t>
            </a:r>
            <a:r>
              <a:rPr lang="en-US" sz="1800" b="1" i="1" dirty="0" smtClean="0">
                <a:latin typeface="Arial" panose="020B0604020202020204" pitchFamily="34" charset="0"/>
                <a:cs typeface="Arial" panose="020B0604020202020204" pitchFamily="34" charset="0"/>
              </a:rPr>
              <a:t>develop treatment </a:t>
            </a:r>
            <a:r>
              <a:rPr lang="en-US" sz="1800" b="1" i="1" dirty="0">
                <a:latin typeface="Arial" panose="020B0604020202020204" pitchFamily="34" charset="0"/>
                <a:cs typeface="Arial" panose="020B0604020202020204" pitchFamily="34" charset="0"/>
              </a:rPr>
              <a:t>plan, confirm </a:t>
            </a:r>
            <a:r>
              <a:rPr lang="en-US" sz="1800" b="1" i="1" dirty="0" smtClean="0">
                <a:latin typeface="Arial" panose="020B0604020202020204" pitchFamily="34" charset="0"/>
                <a:cs typeface="Arial" panose="020B0604020202020204" pitchFamily="34" charset="0"/>
              </a:rPr>
              <a:t>medical treatment plan</a:t>
            </a:r>
            <a:r>
              <a:rPr lang="en-US" sz="1800" b="1" i="1" dirty="0">
                <a:latin typeface="Arial" panose="020B0604020202020204" pitchFamily="34" charset="0"/>
                <a:cs typeface="Arial" panose="020B0604020202020204" pitchFamily="34" charset="0"/>
              </a:rPr>
              <a:t> </a:t>
            </a:r>
            <a:r>
              <a:rPr lang="en-US" sz="1800" b="1" i="1" dirty="0" smtClean="0">
                <a:latin typeface="Arial" panose="020B0604020202020204" pitchFamily="34" charset="0"/>
                <a:cs typeface="Arial" panose="020B0604020202020204" pitchFamily="34" charset="0"/>
              </a:rPr>
              <a:t>complete and provide medical treatment</a:t>
            </a:r>
          </a:p>
          <a:p>
            <a:pPr>
              <a:lnSpc>
                <a:spcPct val="100000"/>
              </a:lnSpc>
              <a:spcBef>
                <a:spcPts val="1600"/>
              </a:spcBef>
              <a:buFont typeface="Wingdings" panose="05000000000000000000" pitchFamily="2" charset="2"/>
              <a:buChar char="Ø"/>
            </a:pPr>
            <a:r>
              <a:rPr lang="en-US" sz="1800" b="1" u="sng" dirty="0" smtClean="0">
                <a:solidFill>
                  <a:srgbClr val="0066FF"/>
                </a:solidFill>
                <a:latin typeface="Arial" panose="020B0604020202020204" pitchFamily="34" charset="0"/>
                <a:cs typeface="Arial" panose="020B0604020202020204" pitchFamily="34" charset="0"/>
              </a:rPr>
              <a:t>Commander</a:t>
            </a:r>
            <a:r>
              <a:rPr lang="en-US" sz="1800" b="1" dirty="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Maintain unit readiness, s</a:t>
            </a:r>
            <a:r>
              <a:rPr lang="en-US" sz="1800" b="1" i="1" dirty="0" smtClean="0">
                <a:latin typeface="Arial" panose="020B0604020202020204" pitchFamily="34" charset="0"/>
                <a:cs typeface="Arial" panose="020B0604020202020204" pitchFamily="34" charset="0"/>
              </a:rPr>
              <a:t>upport </a:t>
            </a:r>
            <a:r>
              <a:rPr lang="en-US" sz="1800" b="1" i="1" dirty="0">
                <a:latin typeface="Arial" panose="020B0604020202020204" pitchFamily="34" charset="0"/>
                <a:cs typeface="Arial" panose="020B0604020202020204" pitchFamily="34" charset="0"/>
              </a:rPr>
              <a:t>the </a:t>
            </a:r>
            <a:r>
              <a:rPr lang="en-US" sz="1800" b="1" i="1" dirty="0" smtClean="0">
                <a:latin typeface="Arial" panose="020B0604020202020204" pitchFamily="34" charset="0"/>
                <a:cs typeface="Arial" panose="020B0604020202020204" pitchFamily="34" charset="0"/>
              </a:rPr>
              <a:t>Soldier, and approve </a:t>
            </a:r>
            <a:r>
              <a:rPr lang="en-US" sz="1800" b="1" i="1" dirty="0">
                <a:latin typeface="Arial" panose="020B0604020202020204" pitchFamily="34" charset="0"/>
                <a:cs typeface="Arial" panose="020B0604020202020204" pitchFamily="34" charset="0"/>
              </a:rPr>
              <a:t>timing of medical treatment plan, and approve gender marker </a:t>
            </a:r>
            <a:r>
              <a:rPr lang="en-US" sz="1800" b="1" i="1" dirty="0" smtClean="0">
                <a:latin typeface="Arial" panose="020B0604020202020204" pitchFamily="34" charset="0"/>
                <a:cs typeface="Arial" panose="020B0604020202020204" pitchFamily="34" charset="0"/>
              </a:rPr>
              <a:t>change upon submission of completed request</a:t>
            </a:r>
            <a:endParaRPr lang="en-US" sz="1800" b="1" i="1" dirty="0">
              <a:latin typeface="Arial" panose="020B0604020202020204" pitchFamily="34" charset="0"/>
              <a:cs typeface="Arial" panose="020B0604020202020204" pitchFamily="34" charset="0"/>
            </a:endParaRPr>
          </a:p>
          <a:p>
            <a:pPr>
              <a:lnSpc>
                <a:spcPct val="100000"/>
              </a:lnSpc>
              <a:spcBef>
                <a:spcPts val="1600"/>
              </a:spcBef>
              <a:buFont typeface="Wingdings" panose="05000000000000000000" pitchFamily="2" charset="2"/>
              <a:buChar char="Ø"/>
            </a:pPr>
            <a:r>
              <a:rPr lang="en-US" sz="1800" b="1" u="sng" dirty="0" smtClean="0">
                <a:solidFill>
                  <a:srgbClr val="0066FF"/>
                </a:solidFill>
                <a:latin typeface="Arial" panose="020B0604020202020204" pitchFamily="34" charset="0"/>
                <a:cs typeface="Arial" panose="020B0604020202020204" pitchFamily="34" charset="0"/>
              </a:rPr>
              <a:t>Army Service Central Coordination Cell (SCCC)</a:t>
            </a:r>
            <a:r>
              <a:rPr lang="en-US" sz="1800" b="1" dirty="0" smtClean="0">
                <a:latin typeface="Arial" panose="020B0604020202020204" pitchFamily="34" charset="0"/>
                <a:cs typeface="Arial" panose="020B0604020202020204" pitchFamily="34" charset="0"/>
              </a:rPr>
              <a:t>:  </a:t>
            </a:r>
            <a:r>
              <a:rPr lang="en-US" sz="1800" b="1" i="1" dirty="0" smtClean="0">
                <a:latin typeface="Arial" panose="020B0604020202020204" pitchFamily="34" charset="0"/>
                <a:cs typeface="Arial" panose="020B0604020202020204" pitchFamily="34" charset="0"/>
              </a:rPr>
              <a:t>HQDA organization comprised of medical, legal, and military personnel experts, to serve as a resource for commanders and process requests for exceptions to Army standards</a:t>
            </a:r>
            <a:endParaRPr lang="en-US" sz="1800" b="1" i="1" dirty="0">
              <a:latin typeface="Arial" panose="020B0604020202020204" pitchFamily="34" charset="0"/>
              <a:cs typeface="Arial" panose="020B0604020202020204" pitchFamily="34" charset="0"/>
            </a:endParaRPr>
          </a:p>
        </p:txBody>
      </p:sp>
      <p:sp>
        <p:nvSpPr>
          <p:cNvPr id="10" name="Title 9"/>
          <p:cNvSpPr>
            <a:spLocks noGrp="1"/>
          </p:cNvSpPr>
          <p:nvPr>
            <p:ph type="title"/>
          </p:nvPr>
        </p:nvSpPr>
        <p:spPr>
          <a:xfrm>
            <a:off x="413389" y="125260"/>
            <a:ext cx="8319382" cy="535987"/>
          </a:xfrm>
        </p:spPr>
        <p:txBody>
          <a:bodyPr>
            <a:noAutofit/>
          </a:bodyPr>
          <a:lstStyle/>
          <a:p>
            <a:pPr algn="ctr"/>
            <a:r>
              <a:rPr lang="en-US" sz="2400" b="1" dirty="0" smtClean="0">
                <a:latin typeface="Arial" panose="020B0604020202020204" pitchFamily="34" charset="0"/>
                <a:cs typeface="Arial" panose="020B0604020202020204" pitchFamily="34" charset="0"/>
              </a:rPr>
              <a:t>Roles </a:t>
            </a:r>
            <a:r>
              <a:rPr lang="en-US" sz="2400" b="1" dirty="0">
                <a:latin typeface="Arial" panose="020B0604020202020204" pitchFamily="34" charset="0"/>
                <a:cs typeface="Arial" panose="020B0604020202020204" pitchFamily="34" charset="0"/>
              </a:rPr>
              <a:t>and </a:t>
            </a:r>
            <a:r>
              <a:rPr lang="en-US" sz="2400" b="1" dirty="0" smtClean="0">
                <a:latin typeface="Arial" panose="020B0604020202020204" pitchFamily="34" charset="0"/>
                <a:cs typeface="Arial" panose="020B0604020202020204" pitchFamily="34" charset="0"/>
              </a:rPr>
              <a:t>Responsibilities</a:t>
            </a:r>
            <a:endParaRPr lang="en-US" sz="2400" b="1" dirty="0"/>
          </a:p>
        </p:txBody>
      </p:sp>
      <p:sp>
        <p:nvSpPr>
          <p:cNvPr id="2" name="TextBox 1"/>
          <p:cNvSpPr txBox="1"/>
          <p:nvPr/>
        </p:nvSpPr>
        <p:spPr>
          <a:xfrm>
            <a:off x="2865084" y="6210678"/>
            <a:ext cx="5514270" cy="276999"/>
          </a:xfrm>
          <a:prstGeom prst="rect">
            <a:avLst/>
          </a:prstGeom>
          <a:noFill/>
        </p:spPr>
        <p:txBody>
          <a:bodyPr wrap="square" rtlCol="0">
            <a:spAutoFit/>
          </a:bodyPr>
          <a:lstStyle/>
          <a:p>
            <a:r>
              <a:rPr lang="en-US" sz="1200" dirty="0" smtClean="0">
                <a:solidFill>
                  <a:schemeClr val="bg1">
                    <a:lumMod val="50000"/>
                  </a:schemeClr>
                </a:solidFill>
                <a:latin typeface="Arial" panose="020B0604020202020204" pitchFamily="34" charset="0"/>
                <a:cs typeface="Arial" panose="020B0604020202020204" pitchFamily="34" charset="0"/>
              </a:rPr>
              <a:t>Source: Army Directive 2016-35, Enclosure </a:t>
            </a:r>
            <a:r>
              <a:rPr lang="en-US" sz="1200" dirty="0" smtClean="0">
                <a:solidFill>
                  <a:schemeClr val="bg1">
                    <a:lumMod val="65000"/>
                  </a:schemeClr>
                </a:solidFill>
              </a:rPr>
              <a:t>1,  (7 October 2016)</a:t>
            </a:r>
            <a:endParaRPr lang="en-US" sz="1200" dirty="0">
              <a:solidFill>
                <a:schemeClr val="bg1">
                  <a:lumMod val="65000"/>
                </a:schemeClr>
              </a:solidFill>
            </a:endParaRPr>
          </a:p>
        </p:txBody>
      </p:sp>
      <p:sp>
        <p:nvSpPr>
          <p:cNvPr id="6" name="Rectangle 5"/>
          <p:cNvSpPr/>
          <p:nvPr/>
        </p:nvSpPr>
        <p:spPr>
          <a:xfrm>
            <a:off x="846231" y="5094694"/>
            <a:ext cx="7533123" cy="1015663"/>
          </a:xfrm>
          <a:prstGeom prst="rect">
            <a:avLst/>
          </a:prstGeom>
          <a:solidFill>
            <a:srgbClr val="FFC000"/>
          </a:solidFill>
        </p:spPr>
        <p:txBody>
          <a:bodyPr wrap="square">
            <a:spAutoFit/>
          </a:bodyPr>
          <a:lstStyle/>
          <a:p>
            <a:pPr algn="ctr"/>
            <a:r>
              <a:rPr lang="en-US" sz="2000" dirty="0" smtClean="0">
                <a:latin typeface="Arial" panose="020B0604020202020204" pitchFamily="34" charset="0"/>
                <a:cs typeface="Arial" panose="020B0604020202020204" pitchFamily="34" charset="0"/>
              </a:rPr>
              <a:t>Policy, guidance, and sample memos are available on </a:t>
            </a:r>
            <a:r>
              <a:rPr lang="en-US" sz="2000" dirty="0" err="1">
                <a:latin typeface="Arial" panose="020B0604020202020204" pitchFamily="34" charset="0"/>
                <a:cs typeface="Arial" panose="020B0604020202020204" pitchFamily="34" charset="0"/>
              </a:rPr>
              <a:t>m</a:t>
            </a:r>
            <a:r>
              <a:rPr lang="en-US" sz="2000" dirty="0" err="1" smtClean="0">
                <a:latin typeface="Arial" panose="020B0604020202020204" pitchFamily="34" charset="0"/>
                <a:cs typeface="Arial" panose="020B0604020202020204" pitchFamily="34" charset="0"/>
              </a:rPr>
              <a:t>ilSuite</a:t>
            </a:r>
            <a:r>
              <a:rPr lang="en-US" sz="2000" dirty="0" smtClean="0">
                <a:latin typeface="Arial" panose="020B0604020202020204" pitchFamily="34" charset="0"/>
                <a:cs typeface="Arial" panose="020B0604020202020204" pitchFamily="34" charset="0"/>
              </a:rPr>
              <a:t> at</a:t>
            </a:r>
            <a:r>
              <a:rPr lang="en-US" sz="2000" dirty="0">
                <a:latin typeface="Arial" panose="020B0604020202020204" pitchFamily="34" charset="0"/>
                <a:cs typeface="Arial" panose="020B0604020202020204" pitchFamily="34" charset="0"/>
              </a:rPr>
              <a:t>: https://www.milsuite.mil/book/groups/army-transgender-service-information/overview</a:t>
            </a:r>
          </a:p>
        </p:txBody>
      </p:sp>
    </p:spTree>
    <p:extLst>
      <p:ext uri="{BB962C8B-B14F-4D97-AF65-F5344CB8AC3E}">
        <p14:creationId xmlns:p14="http://schemas.microsoft.com/office/powerpoint/2010/main" val="655448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437F7BBE252264B8ED90523587960AA" ma:contentTypeVersion="0" ma:contentTypeDescription="Create a new document." ma:contentTypeScope="" ma:versionID="85476890aca46976ba9d660bcdc842b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7AB16C-4A7D-45FF-B7D2-8B7624828DEF}">
  <ds:schemaRefs>
    <ds:schemaRef ds:uri="http://purl.org/dc/dcmitype/"/>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 ds:uri="http://purl.org/dc/elements/1.1/"/>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FE3F8B7F-2815-446B-89A1-C11C112C83DE}">
  <ds:schemaRefs>
    <ds:schemaRef ds:uri="http://schemas.microsoft.com/sharepoint/v3/contenttype/forms"/>
  </ds:schemaRefs>
</ds:datastoreItem>
</file>

<file path=customXml/itemProps3.xml><?xml version="1.0" encoding="utf-8"?>
<ds:datastoreItem xmlns:ds="http://schemas.openxmlformats.org/officeDocument/2006/customXml" ds:itemID="{DABE4966-EC83-4042-80F1-04BF623D1B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7308</TotalTime>
  <Words>2236</Words>
  <Application>Microsoft Macintosh PowerPoint</Application>
  <PresentationFormat>On-screen Show (4:3)</PresentationFormat>
  <Paragraphs>133</Paragraphs>
  <Slides>14</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Courier New</vt:lpstr>
      <vt:lpstr>ＭＳ Ｐゴシック</vt:lpstr>
      <vt:lpstr>Tahoma</vt:lpstr>
      <vt:lpstr>Times New Roman</vt:lpstr>
      <vt:lpstr>Wingdings</vt:lpstr>
      <vt:lpstr>1_Office Theme</vt:lpstr>
      <vt:lpstr>PowerPoint Presentation</vt:lpstr>
      <vt:lpstr>PowerPoint Presentation</vt:lpstr>
      <vt:lpstr>Purpose</vt:lpstr>
      <vt:lpstr>Transgender Service Policy</vt:lpstr>
      <vt:lpstr>Gender Transition in the Army</vt:lpstr>
      <vt:lpstr>PowerPoint Presentation</vt:lpstr>
      <vt:lpstr>Terms</vt:lpstr>
      <vt:lpstr>Terms Cont.</vt:lpstr>
      <vt:lpstr>Roles and Responsibilities</vt:lpstr>
      <vt:lpstr>Transitioning Soldier Responsibilities</vt:lpstr>
      <vt:lpstr>Vignette 1: No Diagnosis of Gender Dysphoria</vt:lpstr>
      <vt:lpstr>Vignette 2: Real Life Experience Off Duty</vt:lpstr>
      <vt:lpstr>Vignette 3: Soldier Transitioning to Preferred Gender</vt:lpstr>
      <vt:lpstr>Vignette 4: Soldier/Unit Training Barracks, Bathrooms, and Showers </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Livingood, Lisa J LTC MIL USA TRADOC</dc:creator>
  <cp:lastModifiedBy>James Hasson</cp:lastModifiedBy>
  <cp:revision>219</cp:revision>
  <cp:lastPrinted>2016-10-04T12:20:17Z</cp:lastPrinted>
  <dcterms:created xsi:type="dcterms:W3CDTF">2016-08-10T20:37:44Z</dcterms:created>
  <dcterms:modified xsi:type="dcterms:W3CDTF">2017-06-25T19:51:50Z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0x0101005437F7BBE252264B8ED90523587960AA</vt:lpwstr>
  </property>
</Properties>
</file>